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sldIdLst>
    <p:sldId id="256" r:id="rId2"/>
  </p:sldIdLst>
  <p:sldSz cx="43891200" cy="329184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C1A3"/>
    <a:srgbClr val="538D89"/>
    <a:srgbClr val="D1DCDA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6008" autoAdjust="0"/>
    <p:restoredTop sz="94676" autoAdjust="0"/>
  </p:normalViewPr>
  <p:slideViewPr>
    <p:cSldViewPr>
      <p:cViewPr>
        <p:scale>
          <a:sx n="59" d="100"/>
          <a:sy n="59" d="100"/>
        </p:scale>
        <p:origin x="1696" y="32"/>
      </p:cViewPr>
      <p:guideLst>
        <p:guide orient="horz" pos="10368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1C4184-24D5-A247-A85B-D824D4BA20AD}" type="doc">
      <dgm:prSet loTypeId="urn:microsoft.com/office/officeart/2005/8/layout/hProcess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72717432-AC5A-6D4D-8E5A-B06A9CAF3E83}">
      <dgm:prSet phldrT="[Texte]"/>
      <dgm:spPr/>
      <dgm:t>
        <a:bodyPr/>
        <a:lstStyle/>
        <a:p>
          <a:r>
            <a:rPr lang="fr-CA" dirty="0" err="1"/>
            <a:t>Referral</a:t>
          </a:r>
          <a:endParaRPr lang="fr-CA" dirty="0"/>
        </a:p>
      </dgm:t>
    </dgm:pt>
    <dgm:pt modelId="{B5A582CD-B99A-D846-AA7C-A852812AD6CD}" type="parTrans" cxnId="{1B39FFD9-58D3-864F-99D6-D7207251F23E}">
      <dgm:prSet/>
      <dgm:spPr/>
      <dgm:t>
        <a:bodyPr/>
        <a:lstStyle/>
        <a:p>
          <a:endParaRPr lang="fr-CA"/>
        </a:p>
      </dgm:t>
    </dgm:pt>
    <dgm:pt modelId="{8F3CA0C0-609C-7A48-A639-B7A887B94691}" type="sibTrans" cxnId="{1B39FFD9-58D3-864F-99D6-D7207251F23E}">
      <dgm:prSet/>
      <dgm:spPr/>
      <dgm:t>
        <a:bodyPr/>
        <a:lstStyle/>
        <a:p>
          <a:endParaRPr lang="fr-CA"/>
        </a:p>
      </dgm:t>
    </dgm:pt>
    <dgm:pt modelId="{D6558222-4D65-3A4C-9792-7A1EE8D17D3D}">
      <dgm:prSet phldrT="[Texte]"/>
      <dgm:spPr/>
      <dgm:t>
        <a:bodyPr anchor="ctr"/>
        <a:lstStyle/>
        <a:p>
          <a:pPr algn="l"/>
          <a:r>
            <a:rPr lang="en-CA" noProof="0" dirty="0"/>
            <a:t>End-stage organ disease/organ failure</a:t>
          </a:r>
        </a:p>
      </dgm:t>
    </dgm:pt>
    <dgm:pt modelId="{80E7E9EC-23D5-CD4A-96FA-4282195AFCD8}" type="parTrans" cxnId="{FBC10C58-D21D-B542-B0E2-D95392EC0B93}">
      <dgm:prSet/>
      <dgm:spPr/>
      <dgm:t>
        <a:bodyPr/>
        <a:lstStyle/>
        <a:p>
          <a:endParaRPr lang="fr-CA"/>
        </a:p>
      </dgm:t>
    </dgm:pt>
    <dgm:pt modelId="{B2B46651-9E0E-7743-9799-6A91E49CBB4C}" type="sibTrans" cxnId="{FBC10C58-D21D-B542-B0E2-D95392EC0B93}">
      <dgm:prSet/>
      <dgm:spPr/>
      <dgm:t>
        <a:bodyPr/>
        <a:lstStyle/>
        <a:p>
          <a:endParaRPr lang="fr-CA"/>
        </a:p>
      </dgm:t>
    </dgm:pt>
    <dgm:pt modelId="{EAC7A6E8-F527-394C-8B30-A6838258832A}">
      <dgm:prSet phldrT="[Texte]"/>
      <dgm:spPr/>
      <dgm:t>
        <a:bodyPr/>
        <a:lstStyle/>
        <a:p>
          <a:r>
            <a:rPr lang="fr-CA" dirty="0" err="1"/>
            <a:t>Pre-assessment</a:t>
          </a:r>
          <a:endParaRPr lang="fr-CA" dirty="0"/>
        </a:p>
      </dgm:t>
    </dgm:pt>
    <dgm:pt modelId="{A7AD222F-330C-E54F-BD8D-FFAEFA93327E}" type="parTrans" cxnId="{27327E78-50FE-6C4E-A88C-4E7A80BE0F48}">
      <dgm:prSet/>
      <dgm:spPr/>
      <dgm:t>
        <a:bodyPr/>
        <a:lstStyle/>
        <a:p>
          <a:endParaRPr lang="fr-CA"/>
        </a:p>
      </dgm:t>
    </dgm:pt>
    <dgm:pt modelId="{059616F5-4257-7441-98C7-F6A486134C4A}" type="sibTrans" cxnId="{27327E78-50FE-6C4E-A88C-4E7A80BE0F48}">
      <dgm:prSet/>
      <dgm:spPr/>
      <dgm:t>
        <a:bodyPr/>
        <a:lstStyle/>
        <a:p>
          <a:endParaRPr lang="fr-CA"/>
        </a:p>
      </dgm:t>
    </dgm:pt>
    <dgm:pt modelId="{E306DF5F-072C-C040-8601-771D4AB3EA66}">
      <dgm:prSet phldrT="[Texte]"/>
      <dgm:spPr/>
      <dgm:t>
        <a:bodyPr anchor="ctr"/>
        <a:lstStyle/>
        <a:p>
          <a:r>
            <a:rPr lang="en-CA" noProof="0" dirty="0"/>
            <a:t>Initial assessment by SOT team</a:t>
          </a:r>
        </a:p>
      </dgm:t>
    </dgm:pt>
    <dgm:pt modelId="{20F299B7-AB63-CB47-B830-17CDFC3550AE}" type="parTrans" cxnId="{F7AC97CE-2E07-4D48-840B-3563CCE652BC}">
      <dgm:prSet/>
      <dgm:spPr/>
      <dgm:t>
        <a:bodyPr/>
        <a:lstStyle/>
        <a:p>
          <a:endParaRPr lang="fr-CA"/>
        </a:p>
      </dgm:t>
    </dgm:pt>
    <dgm:pt modelId="{307C66EF-FD65-EF48-8561-13E0EBA584F5}" type="sibTrans" cxnId="{F7AC97CE-2E07-4D48-840B-3563CCE652BC}">
      <dgm:prSet/>
      <dgm:spPr/>
      <dgm:t>
        <a:bodyPr/>
        <a:lstStyle/>
        <a:p>
          <a:endParaRPr lang="fr-CA"/>
        </a:p>
      </dgm:t>
    </dgm:pt>
    <dgm:pt modelId="{4A083F12-2FCF-0C48-873E-60E498BC86EE}">
      <dgm:prSet phldrT="[Texte]"/>
      <dgm:spPr/>
      <dgm:t>
        <a:bodyPr/>
        <a:lstStyle/>
        <a:p>
          <a:r>
            <a:rPr lang="fr-CA" dirty="0" err="1"/>
            <a:t>Waiting</a:t>
          </a:r>
          <a:r>
            <a:rPr lang="fr-CA" dirty="0"/>
            <a:t> </a:t>
          </a:r>
          <a:r>
            <a:rPr lang="fr-CA" dirty="0" err="1"/>
            <a:t>list</a:t>
          </a:r>
          <a:endParaRPr lang="fr-CA" dirty="0"/>
        </a:p>
      </dgm:t>
    </dgm:pt>
    <dgm:pt modelId="{C4951FA1-3AB0-6448-A168-15671796B678}" type="parTrans" cxnId="{C87A3E35-80B9-B44B-8DA5-251FE75EA246}">
      <dgm:prSet/>
      <dgm:spPr/>
      <dgm:t>
        <a:bodyPr/>
        <a:lstStyle/>
        <a:p>
          <a:endParaRPr lang="fr-CA"/>
        </a:p>
      </dgm:t>
    </dgm:pt>
    <dgm:pt modelId="{7AA9C6DE-26F5-1343-8021-64B2F31CA0B0}" type="sibTrans" cxnId="{C87A3E35-80B9-B44B-8DA5-251FE75EA246}">
      <dgm:prSet/>
      <dgm:spPr/>
      <dgm:t>
        <a:bodyPr/>
        <a:lstStyle/>
        <a:p>
          <a:endParaRPr lang="fr-CA"/>
        </a:p>
      </dgm:t>
    </dgm:pt>
    <dgm:pt modelId="{C1B2F6DE-0F20-B141-98E8-4ABEFDB8EE9A}">
      <dgm:prSet phldrT="[Texte]"/>
      <dgm:spPr/>
      <dgm:t>
        <a:bodyPr/>
        <a:lstStyle/>
        <a:p>
          <a:r>
            <a:rPr lang="fr-CA" dirty="0"/>
            <a:t>SOT</a:t>
          </a:r>
        </a:p>
      </dgm:t>
    </dgm:pt>
    <dgm:pt modelId="{EB7C2B9B-CCE0-E24D-A51F-51AC42BD9DE4}" type="parTrans" cxnId="{0DBEB42B-60C9-0D45-B75C-AC3ED9FFBAA3}">
      <dgm:prSet/>
      <dgm:spPr/>
      <dgm:t>
        <a:bodyPr/>
        <a:lstStyle/>
        <a:p>
          <a:endParaRPr lang="fr-CA"/>
        </a:p>
      </dgm:t>
    </dgm:pt>
    <dgm:pt modelId="{A7F93A5B-6555-D849-B32A-9A49229296C6}" type="sibTrans" cxnId="{0DBEB42B-60C9-0D45-B75C-AC3ED9FFBAA3}">
      <dgm:prSet/>
      <dgm:spPr/>
      <dgm:t>
        <a:bodyPr/>
        <a:lstStyle/>
        <a:p>
          <a:endParaRPr lang="fr-CA"/>
        </a:p>
      </dgm:t>
    </dgm:pt>
    <dgm:pt modelId="{90483E26-82FC-DC4E-96D8-A06EC331B2F5}">
      <dgm:prSet phldrT="[Texte]"/>
      <dgm:spPr/>
      <dgm:t>
        <a:bodyPr/>
        <a:lstStyle/>
        <a:p>
          <a:r>
            <a:rPr lang="fr-CA" dirty="0" err="1"/>
            <a:t>Multidisciplinary</a:t>
          </a:r>
          <a:r>
            <a:rPr lang="fr-CA" dirty="0"/>
            <a:t> </a:t>
          </a:r>
          <a:r>
            <a:rPr lang="fr-CA" dirty="0" err="1"/>
            <a:t>assessment</a:t>
          </a:r>
          <a:endParaRPr lang="fr-CA" dirty="0"/>
        </a:p>
      </dgm:t>
    </dgm:pt>
    <dgm:pt modelId="{3248E0C8-139C-F041-818D-2C62A8659F46}" type="parTrans" cxnId="{B46E87A5-C395-214B-A17A-FD6C8D09087D}">
      <dgm:prSet/>
      <dgm:spPr/>
      <dgm:t>
        <a:bodyPr/>
        <a:lstStyle/>
        <a:p>
          <a:endParaRPr lang="fr-CA"/>
        </a:p>
      </dgm:t>
    </dgm:pt>
    <dgm:pt modelId="{F0E2CF23-9516-9446-BC9B-17704F12CE97}" type="sibTrans" cxnId="{B46E87A5-C395-214B-A17A-FD6C8D09087D}">
      <dgm:prSet/>
      <dgm:spPr/>
      <dgm:t>
        <a:bodyPr/>
        <a:lstStyle/>
        <a:p>
          <a:endParaRPr lang="fr-CA"/>
        </a:p>
      </dgm:t>
    </dgm:pt>
    <dgm:pt modelId="{0F116169-6DB4-4D4D-9A69-604195867CFB}">
      <dgm:prSet phldrT="[Texte]"/>
      <dgm:spPr/>
      <dgm:t>
        <a:bodyPr anchor="ctr"/>
        <a:lstStyle/>
        <a:p>
          <a:r>
            <a:rPr lang="en-CA" noProof="0" dirty="0"/>
            <a:t>Decision for SOT access</a:t>
          </a:r>
        </a:p>
      </dgm:t>
    </dgm:pt>
    <dgm:pt modelId="{F18F0C40-92F0-FD43-A039-26567DBF9684}" type="parTrans" cxnId="{84D20B13-698D-C94E-9E17-ADEE594BA699}">
      <dgm:prSet/>
      <dgm:spPr/>
      <dgm:t>
        <a:bodyPr/>
        <a:lstStyle/>
        <a:p>
          <a:endParaRPr lang="fr-CA"/>
        </a:p>
      </dgm:t>
    </dgm:pt>
    <dgm:pt modelId="{20824329-1A7E-A047-9F10-4121E49B2D2F}" type="sibTrans" cxnId="{84D20B13-698D-C94E-9E17-ADEE594BA699}">
      <dgm:prSet/>
      <dgm:spPr/>
      <dgm:t>
        <a:bodyPr/>
        <a:lstStyle/>
        <a:p>
          <a:endParaRPr lang="fr-CA"/>
        </a:p>
      </dgm:t>
    </dgm:pt>
    <dgm:pt modelId="{C9527FCA-CDD8-484A-8BC2-CB7420611AA7}">
      <dgm:prSet phldrT="[Texte]"/>
      <dgm:spPr/>
      <dgm:t>
        <a:bodyPr/>
        <a:lstStyle/>
        <a:p>
          <a:r>
            <a:rPr lang="fr-CA" dirty="0" err="1"/>
            <a:t>Follow</a:t>
          </a:r>
          <a:r>
            <a:rPr lang="fr-CA" dirty="0"/>
            <a:t>-up</a:t>
          </a:r>
        </a:p>
      </dgm:t>
    </dgm:pt>
    <dgm:pt modelId="{7CC2C833-F506-3E49-A5F0-7A4579C6A7D7}" type="parTrans" cxnId="{CE784C5A-BCEB-A146-8444-222CF15A8030}">
      <dgm:prSet/>
      <dgm:spPr/>
      <dgm:t>
        <a:bodyPr/>
        <a:lstStyle/>
        <a:p>
          <a:endParaRPr lang="fr-CA"/>
        </a:p>
      </dgm:t>
    </dgm:pt>
    <dgm:pt modelId="{073D57DF-B1FC-D04C-898D-4AA12C499395}" type="sibTrans" cxnId="{CE784C5A-BCEB-A146-8444-222CF15A8030}">
      <dgm:prSet/>
      <dgm:spPr/>
      <dgm:t>
        <a:bodyPr/>
        <a:lstStyle/>
        <a:p>
          <a:endParaRPr lang="fr-CA"/>
        </a:p>
      </dgm:t>
    </dgm:pt>
    <dgm:pt modelId="{DE6E082C-822F-144D-BECB-E844D3086709}">
      <dgm:prSet phldrT="[Texte]"/>
      <dgm:spPr/>
      <dgm:t>
        <a:bodyPr anchor="ctr"/>
        <a:lstStyle/>
        <a:p>
          <a:r>
            <a:rPr lang="en-CA" noProof="0" dirty="0"/>
            <a:t>Eligibility for SOT</a:t>
          </a:r>
        </a:p>
      </dgm:t>
    </dgm:pt>
    <dgm:pt modelId="{139EFFFD-1055-9946-AC63-08E3F9623D67}" type="parTrans" cxnId="{DCE98B27-CB4F-9145-997D-2A9532FCCA61}">
      <dgm:prSet/>
      <dgm:spPr/>
      <dgm:t>
        <a:bodyPr/>
        <a:lstStyle/>
        <a:p>
          <a:endParaRPr lang="fr-CA"/>
        </a:p>
      </dgm:t>
    </dgm:pt>
    <dgm:pt modelId="{7C45A369-AA0C-DB42-B9CD-F4CCF62DE500}" type="sibTrans" cxnId="{DCE98B27-CB4F-9145-997D-2A9532FCCA61}">
      <dgm:prSet/>
      <dgm:spPr/>
      <dgm:t>
        <a:bodyPr/>
        <a:lstStyle/>
        <a:p>
          <a:endParaRPr lang="fr-CA"/>
        </a:p>
      </dgm:t>
    </dgm:pt>
    <dgm:pt modelId="{152BDA0B-C3BB-164D-9DE0-987C1D3ABCA1}">
      <dgm:prSet phldrT="[Texte]"/>
      <dgm:spPr/>
      <dgm:t>
        <a:bodyPr anchor="ctr"/>
        <a:lstStyle/>
        <a:p>
          <a:r>
            <a:rPr lang="en-CA" noProof="0" dirty="0"/>
            <a:t>HIV clinic</a:t>
          </a:r>
        </a:p>
      </dgm:t>
    </dgm:pt>
    <dgm:pt modelId="{4240C121-D2E1-1448-A769-15852CDB41E6}" type="parTrans" cxnId="{DDED0FF3-BC2A-1245-BE20-77B38AF1202D}">
      <dgm:prSet/>
      <dgm:spPr/>
      <dgm:t>
        <a:bodyPr/>
        <a:lstStyle/>
        <a:p>
          <a:endParaRPr lang="fr-CA"/>
        </a:p>
      </dgm:t>
    </dgm:pt>
    <dgm:pt modelId="{E4BCE3F1-E271-2045-94A9-C26040BA58FE}" type="sibTrans" cxnId="{DDED0FF3-BC2A-1245-BE20-77B38AF1202D}">
      <dgm:prSet/>
      <dgm:spPr/>
      <dgm:t>
        <a:bodyPr/>
        <a:lstStyle/>
        <a:p>
          <a:endParaRPr lang="fr-CA"/>
        </a:p>
      </dgm:t>
    </dgm:pt>
    <dgm:pt modelId="{648FB3E0-7762-3742-B13D-01EA3C757849}">
      <dgm:prSet phldrT="[Texte]"/>
      <dgm:spPr/>
      <dgm:t>
        <a:bodyPr anchor="ctr"/>
        <a:lstStyle/>
        <a:p>
          <a:r>
            <a:rPr lang="en-CA" noProof="0" dirty="0"/>
            <a:t>Medical </a:t>
          </a:r>
          <a:r>
            <a:rPr lang="en-CA" noProof="0" dirty="0" err="1"/>
            <a:t>subspeciality</a:t>
          </a:r>
          <a:r>
            <a:rPr lang="en-CA" noProof="0" dirty="0"/>
            <a:t> service</a:t>
          </a:r>
        </a:p>
      </dgm:t>
    </dgm:pt>
    <dgm:pt modelId="{EF5144B8-D19A-0C4E-81BA-E9EF25A74A46}" type="parTrans" cxnId="{FB751D3F-0705-464E-95A7-7D34DFAB60ED}">
      <dgm:prSet/>
      <dgm:spPr/>
      <dgm:t>
        <a:bodyPr/>
        <a:lstStyle/>
        <a:p>
          <a:endParaRPr lang="fr-CA"/>
        </a:p>
      </dgm:t>
    </dgm:pt>
    <dgm:pt modelId="{017DEA3D-60A1-5240-8381-B3BFCFFE0628}" type="sibTrans" cxnId="{FB751D3F-0705-464E-95A7-7D34DFAB60ED}">
      <dgm:prSet/>
      <dgm:spPr/>
      <dgm:t>
        <a:bodyPr/>
        <a:lstStyle/>
        <a:p>
          <a:endParaRPr lang="fr-CA"/>
        </a:p>
      </dgm:t>
    </dgm:pt>
    <dgm:pt modelId="{8CF5E5B4-D13F-BA4F-8C30-9638FDF1FA04}">
      <dgm:prSet phldrT="[Texte]"/>
      <dgm:spPr/>
      <dgm:t>
        <a:bodyPr anchor="ctr"/>
        <a:lstStyle/>
        <a:p>
          <a:r>
            <a:rPr lang="fr-CA" dirty="0"/>
            <a:t>SOT team</a:t>
          </a:r>
        </a:p>
      </dgm:t>
    </dgm:pt>
    <dgm:pt modelId="{9EDEFCA2-65CA-5F48-AEB3-BC4789505FBC}" type="parTrans" cxnId="{9FC2BF08-6CA1-C844-BBD1-14C7A052A6F0}">
      <dgm:prSet/>
      <dgm:spPr/>
      <dgm:t>
        <a:bodyPr/>
        <a:lstStyle/>
        <a:p>
          <a:endParaRPr lang="fr-CA"/>
        </a:p>
      </dgm:t>
    </dgm:pt>
    <dgm:pt modelId="{1B419037-38B2-D74B-B8C4-E1E0190ABA27}" type="sibTrans" cxnId="{9FC2BF08-6CA1-C844-BBD1-14C7A052A6F0}">
      <dgm:prSet/>
      <dgm:spPr/>
      <dgm:t>
        <a:bodyPr/>
        <a:lstStyle/>
        <a:p>
          <a:endParaRPr lang="fr-CA"/>
        </a:p>
      </dgm:t>
    </dgm:pt>
    <dgm:pt modelId="{B34996D4-1297-4944-A510-FBA1A4E743F1}">
      <dgm:prSet phldrT="[Texte]"/>
      <dgm:spPr/>
      <dgm:t>
        <a:bodyPr anchor="ctr"/>
        <a:lstStyle/>
        <a:p>
          <a:r>
            <a:rPr lang="fr-CA" dirty="0"/>
            <a:t>HIV </a:t>
          </a:r>
          <a:r>
            <a:rPr lang="fr-CA" dirty="0" err="1"/>
            <a:t>clinic</a:t>
          </a:r>
          <a:endParaRPr lang="fr-CA" dirty="0"/>
        </a:p>
      </dgm:t>
    </dgm:pt>
    <dgm:pt modelId="{F998DA76-E2FE-C541-8EFB-F5FF812AFD0C}" type="parTrans" cxnId="{61D62D53-DDC0-D045-B77D-E13A03D637DD}">
      <dgm:prSet/>
      <dgm:spPr/>
      <dgm:t>
        <a:bodyPr/>
        <a:lstStyle/>
        <a:p>
          <a:endParaRPr lang="fr-CA"/>
        </a:p>
      </dgm:t>
    </dgm:pt>
    <dgm:pt modelId="{33A97F23-86E3-A745-A7A6-F7755127F3F2}" type="sibTrans" cxnId="{61D62D53-DDC0-D045-B77D-E13A03D637DD}">
      <dgm:prSet/>
      <dgm:spPr/>
      <dgm:t>
        <a:bodyPr/>
        <a:lstStyle/>
        <a:p>
          <a:endParaRPr lang="fr-CA"/>
        </a:p>
      </dgm:t>
    </dgm:pt>
    <dgm:pt modelId="{CDEFA5A7-1C50-4242-8192-C150D9ED742B}">
      <dgm:prSet phldrT="[Texte]"/>
      <dgm:spPr/>
      <dgm:t>
        <a:bodyPr anchor="ctr"/>
        <a:lstStyle/>
        <a:p>
          <a:r>
            <a:rPr lang="fr-CA" dirty="0" err="1"/>
            <a:t>Medical</a:t>
          </a:r>
          <a:r>
            <a:rPr lang="fr-CA" dirty="0"/>
            <a:t> </a:t>
          </a:r>
          <a:r>
            <a:rPr lang="fr-CA" dirty="0" err="1"/>
            <a:t>subspeciality</a:t>
          </a:r>
          <a:r>
            <a:rPr lang="fr-CA" dirty="0"/>
            <a:t> service</a:t>
          </a:r>
        </a:p>
      </dgm:t>
    </dgm:pt>
    <dgm:pt modelId="{CB2CAB41-423D-B449-A655-3C4B0AEB3F05}" type="parTrans" cxnId="{92A2497B-AE77-A448-81C9-A4EDFEC5D91A}">
      <dgm:prSet/>
      <dgm:spPr/>
      <dgm:t>
        <a:bodyPr/>
        <a:lstStyle/>
        <a:p>
          <a:endParaRPr lang="fr-CA"/>
        </a:p>
      </dgm:t>
    </dgm:pt>
    <dgm:pt modelId="{B8FCCC83-7A68-0B4F-A681-AB399F70E2E1}" type="sibTrans" cxnId="{92A2497B-AE77-A448-81C9-A4EDFEC5D91A}">
      <dgm:prSet/>
      <dgm:spPr/>
      <dgm:t>
        <a:bodyPr/>
        <a:lstStyle/>
        <a:p>
          <a:endParaRPr lang="fr-CA"/>
        </a:p>
      </dgm:t>
    </dgm:pt>
    <dgm:pt modelId="{C73EFA84-E964-D64E-BEF5-9B6597ED0C4F}">
      <dgm:prSet phldrT="[Texte]"/>
      <dgm:spPr/>
      <dgm:t>
        <a:bodyPr anchor="ctr"/>
        <a:lstStyle/>
        <a:p>
          <a:r>
            <a:rPr lang="en-CA" noProof="0" dirty="0"/>
            <a:t>Registration on the waiting list</a:t>
          </a:r>
        </a:p>
      </dgm:t>
    </dgm:pt>
    <dgm:pt modelId="{1DE42E4B-9DFA-B94B-932F-F33528661375}" type="parTrans" cxnId="{FE76A72D-079F-E247-A5FB-A3EEC3494DF4}">
      <dgm:prSet/>
      <dgm:spPr/>
      <dgm:t>
        <a:bodyPr/>
        <a:lstStyle/>
        <a:p>
          <a:endParaRPr lang="fr-CA"/>
        </a:p>
      </dgm:t>
    </dgm:pt>
    <dgm:pt modelId="{08FB257D-C7DA-B943-A224-00BB6854E899}" type="sibTrans" cxnId="{FE76A72D-079F-E247-A5FB-A3EEC3494DF4}">
      <dgm:prSet/>
      <dgm:spPr/>
      <dgm:t>
        <a:bodyPr/>
        <a:lstStyle/>
        <a:p>
          <a:endParaRPr lang="fr-CA"/>
        </a:p>
      </dgm:t>
    </dgm:pt>
    <dgm:pt modelId="{BA2EF2D2-5AA0-1D4B-A913-8BB07DF685BD}">
      <dgm:prSet phldrT="[Texte]"/>
      <dgm:spPr/>
      <dgm:t>
        <a:bodyPr anchor="ctr"/>
        <a:lstStyle/>
        <a:p>
          <a:r>
            <a:rPr lang="en-CA" noProof="0" dirty="0"/>
            <a:t>Withdrawal of the list if occurrence of any contraindications</a:t>
          </a:r>
        </a:p>
      </dgm:t>
    </dgm:pt>
    <dgm:pt modelId="{B6D124E5-F661-0548-8FAC-FD7F2159780C}" type="parTrans" cxnId="{A33DBEB4-C1F8-B14D-941E-78AFB5E54A03}">
      <dgm:prSet/>
      <dgm:spPr/>
      <dgm:t>
        <a:bodyPr/>
        <a:lstStyle/>
        <a:p>
          <a:endParaRPr lang="fr-CA"/>
        </a:p>
      </dgm:t>
    </dgm:pt>
    <dgm:pt modelId="{294DE09D-AA72-B943-B951-27DD7F3D9830}" type="sibTrans" cxnId="{A33DBEB4-C1F8-B14D-941E-78AFB5E54A03}">
      <dgm:prSet/>
      <dgm:spPr/>
      <dgm:t>
        <a:bodyPr/>
        <a:lstStyle/>
        <a:p>
          <a:endParaRPr lang="fr-CA"/>
        </a:p>
      </dgm:t>
    </dgm:pt>
    <dgm:pt modelId="{9889D816-4A29-FF41-826A-AE5A42CD690E}">
      <dgm:prSet phldrT="[Texte]"/>
      <dgm:spPr/>
      <dgm:t>
        <a:bodyPr anchor="ctr"/>
        <a:lstStyle/>
        <a:p>
          <a:r>
            <a:rPr lang="fr-CA" dirty="0" err="1"/>
            <a:t>Organ</a:t>
          </a:r>
          <a:r>
            <a:rPr lang="fr-CA" dirty="0"/>
            <a:t> donation </a:t>
          </a:r>
          <a:r>
            <a:rPr lang="fr-CA" dirty="0" err="1"/>
            <a:t>from</a:t>
          </a:r>
          <a:r>
            <a:rPr lang="fr-CA" dirty="0"/>
            <a:t> </a:t>
          </a:r>
          <a:r>
            <a:rPr lang="fr-CA" dirty="0" err="1"/>
            <a:t>deceased</a:t>
          </a:r>
          <a:r>
            <a:rPr lang="fr-CA" dirty="0"/>
            <a:t> </a:t>
          </a:r>
          <a:r>
            <a:rPr lang="fr-CA" dirty="0" err="1"/>
            <a:t>donors</a:t>
          </a:r>
          <a:endParaRPr lang="fr-CA" dirty="0"/>
        </a:p>
      </dgm:t>
    </dgm:pt>
    <dgm:pt modelId="{16F31EFC-4E62-C947-8DB7-F291682D83AE}" type="parTrans" cxnId="{D48532C1-A12B-1A42-A1F7-92AFC40246AC}">
      <dgm:prSet/>
      <dgm:spPr/>
      <dgm:t>
        <a:bodyPr/>
        <a:lstStyle/>
        <a:p>
          <a:endParaRPr lang="fr-CA"/>
        </a:p>
      </dgm:t>
    </dgm:pt>
    <dgm:pt modelId="{5831A810-8645-0F43-B425-AC734434DE30}" type="sibTrans" cxnId="{D48532C1-A12B-1A42-A1F7-92AFC40246AC}">
      <dgm:prSet/>
      <dgm:spPr/>
      <dgm:t>
        <a:bodyPr/>
        <a:lstStyle/>
        <a:p>
          <a:endParaRPr lang="fr-CA"/>
        </a:p>
      </dgm:t>
    </dgm:pt>
    <dgm:pt modelId="{B815893B-51DE-4B48-94EE-536A89F6B92F}">
      <dgm:prSet phldrT="[Texte]"/>
      <dgm:spPr/>
      <dgm:t>
        <a:bodyPr anchor="ctr"/>
        <a:lstStyle/>
        <a:p>
          <a:r>
            <a:rPr lang="fr-CA" dirty="0" err="1"/>
            <a:t>Elective</a:t>
          </a:r>
          <a:r>
            <a:rPr lang="fr-CA" dirty="0"/>
            <a:t> SOT </a:t>
          </a:r>
          <a:r>
            <a:rPr lang="fr-CA" dirty="0" err="1"/>
            <a:t>from</a:t>
          </a:r>
          <a:r>
            <a:rPr lang="fr-CA" dirty="0"/>
            <a:t> living </a:t>
          </a:r>
          <a:r>
            <a:rPr lang="fr-CA" dirty="0" err="1"/>
            <a:t>donors</a:t>
          </a:r>
          <a:endParaRPr lang="fr-CA" dirty="0"/>
        </a:p>
      </dgm:t>
    </dgm:pt>
    <dgm:pt modelId="{4A51DC5B-B340-964A-9FE8-E237551C6091}" type="parTrans" cxnId="{34F099EA-6268-404D-A358-6472B350607C}">
      <dgm:prSet/>
      <dgm:spPr/>
      <dgm:t>
        <a:bodyPr/>
        <a:lstStyle/>
        <a:p>
          <a:endParaRPr lang="fr-CA"/>
        </a:p>
      </dgm:t>
    </dgm:pt>
    <dgm:pt modelId="{09799E67-0B51-444F-9112-084524AFE837}" type="sibTrans" cxnId="{34F099EA-6268-404D-A358-6472B350607C}">
      <dgm:prSet/>
      <dgm:spPr/>
      <dgm:t>
        <a:bodyPr/>
        <a:lstStyle/>
        <a:p>
          <a:endParaRPr lang="fr-CA"/>
        </a:p>
      </dgm:t>
    </dgm:pt>
    <dgm:pt modelId="{FB2B8DB3-ED4D-9846-9424-8331FC56E50E}">
      <dgm:prSet phldrT="[Texte]"/>
      <dgm:spPr/>
      <dgm:t>
        <a:bodyPr anchor="ctr"/>
        <a:lstStyle/>
        <a:p>
          <a:pPr algn="l"/>
          <a:r>
            <a:rPr lang="en-CA" noProof="0" dirty="0"/>
            <a:t>1st or 2</a:t>
          </a:r>
          <a:r>
            <a:rPr lang="en-CA" baseline="30000" noProof="0" dirty="0"/>
            <a:t>nd</a:t>
          </a:r>
          <a:r>
            <a:rPr lang="en-CA" noProof="0" dirty="0"/>
            <a:t> opinion for SOT</a:t>
          </a:r>
        </a:p>
      </dgm:t>
    </dgm:pt>
    <dgm:pt modelId="{EB52D21D-6834-3D4E-818B-0C5C61D3DAF4}" type="parTrans" cxnId="{6C9523FA-B7A2-C24A-AE9C-1C88B4FC6F0E}">
      <dgm:prSet/>
      <dgm:spPr/>
      <dgm:t>
        <a:bodyPr/>
        <a:lstStyle/>
        <a:p>
          <a:endParaRPr lang="fr-CA"/>
        </a:p>
      </dgm:t>
    </dgm:pt>
    <dgm:pt modelId="{BD2195D9-F5E4-9548-BF20-888AD135E613}" type="sibTrans" cxnId="{6C9523FA-B7A2-C24A-AE9C-1C88B4FC6F0E}">
      <dgm:prSet/>
      <dgm:spPr/>
      <dgm:t>
        <a:bodyPr/>
        <a:lstStyle/>
        <a:p>
          <a:endParaRPr lang="fr-CA"/>
        </a:p>
      </dgm:t>
    </dgm:pt>
    <dgm:pt modelId="{00A0B834-677C-3E40-8957-94ABDCD05A16}" type="pres">
      <dgm:prSet presAssocID="{381C4184-24D5-A247-A85B-D824D4BA20AD}" presName="Name0" presStyleCnt="0">
        <dgm:presLayoutVars>
          <dgm:dir/>
          <dgm:animLvl val="lvl"/>
          <dgm:resizeHandles val="exact"/>
        </dgm:presLayoutVars>
      </dgm:prSet>
      <dgm:spPr/>
    </dgm:pt>
    <dgm:pt modelId="{52EF3C9F-FE71-C64A-B540-D33E824A17D6}" type="pres">
      <dgm:prSet presAssocID="{381C4184-24D5-A247-A85B-D824D4BA20AD}" presName="tSp" presStyleCnt="0"/>
      <dgm:spPr/>
    </dgm:pt>
    <dgm:pt modelId="{F935AE36-E877-5A4D-948C-DD1ECE749197}" type="pres">
      <dgm:prSet presAssocID="{381C4184-24D5-A247-A85B-D824D4BA20AD}" presName="bSp" presStyleCnt="0"/>
      <dgm:spPr/>
    </dgm:pt>
    <dgm:pt modelId="{7151705F-079D-6A4D-967E-17BF1D40DEA3}" type="pres">
      <dgm:prSet presAssocID="{381C4184-24D5-A247-A85B-D824D4BA20AD}" presName="process" presStyleCnt="0"/>
      <dgm:spPr/>
    </dgm:pt>
    <dgm:pt modelId="{57F03F66-9A27-FE47-87D9-5A9B827C4F55}" type="pres">
      <dgm:prSet presAssocID="{72717432-AC5A-6D4D-8E5A-B06A9CAF3E83}" presName="composite1" presStyleCnt="0"/>
      <dgm:spPr/>
    </dgm:pt>
    <dgm:pt modelId="{2553F767-4AB5-1640-802A-AFB035D6C2E3}" type="pres">
      <dgm:prSet presAssocID="{72717432-AC5A-6D4D-8E5A-B06A9CAF3E83}" presName="dummyNode1" presStyleLbl="node1" presStyleIdx="0" presStyleCnt="6"/>
      <dgm:spPr/>
    </dgm:pt>
    <dgm:pt modelId="{7E1BC587-3665-894F-8C69-6787B7CB3528}" type="pres">
      <dgm:prSet presAssocID="{72717432-AC5A-6D4D-8E5A-B06A9CAF3E83}" presName="childNode1" presStyleLbl="bgAcc1" presStyleIdx="0" presStyleCnt="6">
        <dgm:presLayoutVars>
          <dgm:bulletEnabled val="1"/>
        </dgm:presLayoutVars>
      </dgm:prSet>
      <dgm:spPr/>
    </dgm:pt>
    <dgm:pt modelId="{863EE1FB-FF05-044A-B98F-91DE0F2BC9C1}" type="pres">
      <dgm:prSet presAssocID="{72717432-AC5A-6D4D-8E5A-B06A9CAF3E83}" presName="childNode1tx" presStyleLbl="bgAcc1" presStyleIdx="0" presStyleCnt="6">
        <dgm:presLayoutVars>
          <dgm:bulletEnabled val="1"/>
        </dgm:presLayoutVars>
      </dgm:prSet>
      <dgm:spPr/>
    </dgm:pt>
    <dgm:pt modelId="{B9098966-449A-8140-9CF2-4F37066A16BA}" type="pres">
      <dgm:prSet presAssocID="{72717432-AC5A-6D4D-8E5A-B06A9CAF3E83}" presName="parentNode1" presStyleLbl="node1" presStyleIdx="0" presStyleCnt="6">
        <dgm:presLayoutVars>
          <dgm:chMax val="1"/>
          <dgm:bulletEnabled val="1"/>
        </dgm:presLayoutVars>
      </dgm:prSet>
      <dgm:spPr/>
    </dgm:pt>
    <dgm:pt modelId="{BC2CE4BC-B969-4D4B-88AE-5F91E7833FBC}" type="pres">
      <dgm:prSet presAssocID="{72717432-AC5A-6D4D-8E5A-B06A9CAF3E83}" presName="connSite1" presStyleCnt="0"/>
      <dgm:spPr/>
    </dgm:pt>
    <dgm:pt modelId="{70785089-990B-9B4F-A24B-630B39A7026E}" type="pres">
      <dgm:prSet presAssocID="{8F3CA0C0-609C-7A48-A639-B7A887B94691}" presName="Name9" presStyleLbl="sibTrans2D1" presStyleIdx="0" presStyleCnt="5"/>
      <dgm:spPr/>
    </dgm:pt>
    <dgm:pt modelId="{8CC1C7EF-4FDD-F449-B071-FC9DAC26A60C}" type="pres">
      <dgm:prSet presAssocID="{EAC7A6E8-F527-394C-8B30-A6838258832A}" presName="composite2" presStyleCnt="0"/>
      <dgm:spPr/>
    </dgm:pt>
    <dgm:pt modelId="{AB4D8D2A-A906-C34A-8FC3-C50FE05CC150}" type="pres">
      <dgm:prSet presAssocID="{EAC7A6E8-F527-394C-8B30-A6838258832A}" presName="dummyNode2" presStyleLbl="node1" presStyleIdx="0" presStyleCnt="6"/>
      <dgm:spPr/>
    </dgm:pt>
    <dgm:pt modelId="{6AF25024-0488-484A-8F06-D7C57A4DFD65}" type="pres">
      <dgm:prSet presAssocID="{EAC7A6E8-F527-394C-8B30-A6838258832A}" presName="childNode2" presStyleLbl="bgAcc1" presStyleIdx="1" presStyleCnt="6">
        <dgm:presLayoutVars>
          <dgm:bulletEnabled val="1"/>
        </dgm:presLayoutVars>
      </dgm:prSet>
      <dgm:spPr/>
    </dgm:pt>
    <dgm:pt modelId="{C3DBB327-6038-364D-BA1F-A18E6CEAB040}" type="pres">
      <dgm:prSet presAssocID="{EAC7A6E8-F527-394C-8B30-A6838258832A}" presName="childNode2tx" presStyleLbl="bgAcc1" presStyleIdx="1" presStyleCnt="6">
        <dgm:presLayoutVars>
          <dgm:bulletEnabled val="1"/>
        </dgm:presLayoutVars>
      </dgm:prSet>
      <dgm:spPr/>
    </dgm:pt>
    <dgm:pt modelId="{90C367F2-5615-504F-B88E-9C781CC558BB}" type="pres">
      <dgm:prSet presAssocID="{EAC7A6E8-F527-394C-8B30-A6838258832A}" presName="parentNode2" presStyleLbl="node1" presStyleIdx="1" presStyleCnt="6">
        <dgm:presLayoutVars>
          <dgm:chMax val="0"/>
          <dgm:bulletEnabled val="1"/>
        </dgm:presLayoutVars>
      </dgm:prSet>
      <dgm:spPr/>
    </dgm:pt>
    <dgm:pt modelId="{3370A958-F407-4E4A-A46A-7B5F02569D3D}" type="pres">
      <dgm:prSet presAssocID="{EAC7A6E8-F527-394C-8B30-A6838258832A}" presName="connSite2" presStyleCnt="0"/>
      <dgm:spPr/>
    </dgm:pt>
    <dgm:pt modelId="{92D97E40-0046-1748-B7D1-B2D4B6790364}" type="pres">
      <dgm:prSet presAssocID="{059616F5-4257-7441-98C7-F6A486134C4A}" presName="Name18" presStyleLbl="sibTrans2D1" presStyleIdx="1" presStyleCnt="5"/>
      <dgm:spPr/>
    </dgm:pt>
    <dgm:pt modelId="{FD1F34B7-D253-DD4F-9445-A471398B079A}" type="pres">
      <dgm:prSet presAssocID="{90483E26-82FC-DC4E-96D8-A06EC331B2F5}" presName="composite1" presStyleCnt="0"/>
      <dgm:spPr/>
    </dgm:pt>
    <dgm:pt modelId="{16033E30-9CA8-984E-8D79-87696FD83452}" type="pres">
      <dgm:prSet presAssocID="{90483E26-82FC-DC4E-96D8-A06EC331B2F5}" presName="dummyNode1" presStyleLbl="node1" presStyleIdx="1" presStyleCnt="6"/>
      <dgm:spPr/>
    </dgm:pt>
    <dgm:pt modelId="{89F9BAA2-D644-E747-AF23-CFC7393D756D}" type="pres">
      <dgm:prSet presAssocID="{90483E26-82FC-DC4E-96D8-A06EC331B2F5}" presName="childNode1" presStyleLbl="bgAcc1" presStyleIdx="2" presStyleCnt="6">
        <dgm:presLayoutVars>
          <dgm:bulletEnabled val="1"/>
        </dgm:presLayoutVars>
      </dgm:prSet>
      <dgm:spPr/>
    </dgm:pt>
    <dgm:pt modelId="{B1CC8D17-861D-0449-A145-5A1141958C46}" type="pres">
      <dgm:prSet presAssocID="{90483E26-82FC-DC4E-96D8-A06EC331B2F5}" presName="childNode1tx" presStyleLbl="bgAcc1" presStyleIdx="2" presStyleCnt="6">
        <dgm:presLayoutVars>
          <dgm:bulletEnabled val="1"/>
        </dgm:presLayoutVars>
      </dgm:prSet>
      <dgm:spPr/>
    </dgm:pt>
    <dgm:pt modelId="{E13E57C7-F243-8A45-A6F9-E1C48C16F81F}" type="pres">
      <dgm:prSet presAssocID="{90483E26-82FC-DC4E-96D8-A06EC331B2F5}" presName="parentNode1" presStyleLbl="node1" presStyleIdx="2" presStyleCnt="6">
        <dgm:presLayoutVars>
          <dgm:chMax val="1"/>
          <dgm:bulletEnabled val="1"/>
        </dgm:presLayoutVars>
      </dgm:prSet>
      <dgm:spPr/>
    </dgm:pt>
    <dgm:pt modelId="{320476A5-A031-FA48-852D-2965A6E7FC07}" type="pres">
      <dgm:prSet presAssocID="{90483E26-82FC-DC4E-96D8-A06EC331B2F5}" presName="connSite1" presStyleCnt="0"/>
      <dgm:spPr/>
    </dgm:pt>
    <dgm:pt modelId="{1DEA931E-A56C-4140-8125-DFEF345ED76C}" type="pres">
      <dgm:prSet presAssocID="{F0E2CF23-9516-9446-BC9B-17704F12CE97}" presName="Name9" presStyleLbl="sibTrans2D1" presStyleIdx="2" presStyleCnt="5"/>
      <dgm:spPr/>
    </dgm:pt>
    <dgm:pt modelId="{0288AD24-1064-C643-8C74-F090AF58CAD1}" type="pres">
      <dgm:prSet presAssocID="{4A083F12-2FCF-0C48-873E-60E498BC86EE}" presName="composite2" presStyleCnt="0"/>
      <dgm:spPr/>
    </dgm:pt>
    <dgm:pt modelId="{B93F831D-E9E6-6648-B539-807D02DC6CDB}" type="pres">
      <dgm:prSet presAssocID="{4A083F12-2FCF-0C48-873E-60E498BC86EE}" presName="dummyNode2" presStyleLbl="node1" presStyleIdx="2" presStyleCnt="6"/>
      <dgm:spPr/>
    </dgm:pt>
    <dgm:pt modelId="{678F42D4-B223-294E-96F8-0F3950ABEE2B}" type="pres">
      <dgm:prSet presAssocID="{4A083F12-2FCF-0C48-873E-60E498BC86EE}" presName="childNode2" presStyleLbl="bgAcc1" presStyleIdx="3" presStyleCnt="6" custScaleX="126828" custLinFactNeighborX="-5395">
        <dgm:presLayoutVars>
          <dgm:bulletEnabled val="1"/>
        </dgm:presLayoutVars>
      </dgm:prSet>
      <dgm:spPr/>
    </dgm:pt>
    <dgm:pt modelId="{B1839A88-B359-9046-BB3E-6FE56DEBC5B1}" type="pres">
      <dgm:prSet presAssocID="{4A083F12-2FCF-0C48-873E-60E498BC86EE}" presName="childNode2tx" presStyleLbl="bgAcc1" presStyleIdx="3" presStyleCnt="6">
        <dgm:presLayoutVars>
          <dgm:bulletEnabled val="1"/>
        </dgm:presLayoutVars>
      </dgm:prSet>
      <dgm:spPr/>
    </dgm:pt>
    <dgm:pt modelId="{9E538504-5C4E-274E-91E3-820784168D62}" type="pres">
      <dgm:prSet presAssocID="{4A083F12-2FCF-0C48-873E-60E498BC86EE}" presName="parentNode2" presStyleLbl="node1" presStyleIdx="3" presStyleCnt="6" custLinFactNeighborX="8545">
        <dgm:presLayoutVars>
          <dgm:chMax val="0"/>
          <dgm:bulletEnabled val="1"/>
        </dgm:presLayoutVars>
      </dgm:prSet>
      <dgm:spPr/>
    </dgm:pt>
    <dgm:pt modelId="{D6DD6552-1D0D-DE44-A24E-D6CA28FC70FA}" type="pres">
      <dgm:prSet presAssocID="{4A083F12-2FCF-0C48-873E-60E498BC86EE}" presName="connSite2" presStyleCnt="0"/>
      <dgm:spPr/>
    </dgm:pt>
    <dgm:pt modelId="{2507215E-24EB-5046-8E3E-09311A954731}" type="pres">
      <dgm:prSet presAssocID="{7AA9C6DE-26F5-1343-8021-64B2F31CA0B0}" presName="Name18" presStyleLbl="sibTrans2D1" presStyleIdx="3" presStyleCnt="5"/>
      <dgm:spPr/>
    </dgm:pt>
    <dgm:pt modelId="{3669219B-2D1F-E34A-AEE6-702B2BB1DD0F}" type="pres">
      <dgm:prSet presAssocID="{C1B2F6DE-0F20-B141-98E8-4ABEFDB8EE9A}" presName="composite1" presStyleCnt="0"/>
      <dgm:spPr/>
    </dgm:pt>
    <dgm:pt modelId="{98559AC4-654D-3A4A-9B57-D03368BE7F62}" type="pres">
      <dgm:prSet presAssocID="{C1B2F6DE-0F20-B141-98E8-4ABEFDB8EE9A}" presName="dummyNode1" presStyleLbl="node1" presStyleIdx="3" presStyleCnt="6"/>
      <dgm:spPr/>
    </dgm:pt>
    <dgm:pt modelId="{76CF5E7C-41E2-AD4A-B6C3-DBAD9A521991}" type="pres">
      <dgm:prSet presAssocID="{C1B2F6DE-0F20-B141-98E8-4ABEFDB8EE9A}" presName="childNode1" presStyleLbl="bgAcc1" presStyleIdx="4" presStyleCnt="6">
        <dgm:presLayoutVars>
          <dgm:bulletEnabled val="1"/>
        </dgm:presLayoutVars>
      </dgm:prSet>
      <dgm:spPr/>
    </dgm:pt>
    <dgm:pt modelId="{EAB72501-4A03-D34C-BED7-07D0E58F7610}" type="pres">
      <dgm:prSet presAssocID="{C1B2F6DE-0F20-B141-98E8-4ABEFDB8EE9A}" presName="childNode1tx" presStyleLbl="bgAcc1" presStyleIdx="4" presStyleCnt="6">
        <dgm:presLayoutVars>
          <dgm:bulletEnabled val="1"/>
        </dgm:presLayoutVars>
      </dgm:prSet>
      <dgm:spPr/>
    </dgm:pt>
    <dgm:pt modelId="{4FE9F202-B35E-E44A-89DA-81DA682E3E67}" type="pres">
      <dgm:prSet presAssocID="{C1B2F6DE-0F20-B141-98E8-4ABEFDB8EE9A}" presName="parentNode1" presStyleLbl="node1" presStyleIdx="4" presStyleCnt="6">
        <dgm:presLayoutVars>
          <dgm:chMax val="1"/>
          <dgm:bulletEnabled val="1"/>
        </dgm:presLayoutVars>
      </dgm:prSet>
      <dgm:spPr/>
    </dgm:pt>
    <dgm:pt modelId="{6E864660-0083-2840-AE02-6415B91D2807}" type="pres">
      <dgm:prSet presAssocID="{C1B2F6DE-0F20-B141-98E8-4ABEFDB8EE9A}" presName="connSite1" presStyleCnt="0"/>
      <dgm:spPr/>
    </dgm:pt>
    <dgm:pt modelId="{DF57F969-9C5C-8948-B44B-4CC1331FA353}" type="pres">
      <dgm:prSet presAssocID="{A7F93A5B-6555-D849-B32A-9A49229296C6}" presName="Name9" presStyleLbl="sibTrans2D1" presStyleIdx="4" presStyleCnt="5"/>
      <dgm:spPr/>
    </dgm:pt>
    <dgm:pt modelId="{9B3BF997-91B5-1141-8889-7180CE67071C}" type="pres">
      <dgm:prSet presAssocID="{C9527FCA-CDD8-484A-8BC2-CB7420611AA7}" presName="composite2" presStyleCnt="0"/>
      <dgm:spPr/>
    </dgm:pt>
    <dgm:pt modelId="{145FC4C3-1752-2C4B-B164-577623170B5E}" type="pres">
      <dgm:prSet presAssocID="{C9527FCA-CDD8-484A-8BC2-CB7420611AA7}" presName="dummyNode2" presStyleLbl="node1" presStyleIdx="4" presStyleCnt="6"/>
      <dgm:spPr/>
    </dgm:pt>
    <dgm:pt modelId="{CC782643-6444-6A49-892E-1C5D2E5C69B0}" type="pres">
      <dgm:prSet presAssocID="{C9527FCA-CDD8-484A-8BC2-CB7420611AA7}" presName="childNode2" presStyleLbl="bgAcc1" presStyleIdx="5" presStyleCnt="6">
        <dgm:presLayoutVars>
          <dgm:bulletEnabled val="1"/>
        </dgm:presLayoutVars>
      </dgm:prSet>
      <dgm:spPr/>
    </dgm:pt>
    <dgm:pt modelId="{D6AD7420-2CB2-AB45-96A8-D42B5F9B7E09}" type="pres">
      <dgm:prSet presAssocID="{C9527FCA-CDD8-484A-8BC2-CB7420611AA7}" presName="childNode2tx" presStyleLbl="bgAcc1" presStyleIdx="5" presStyleCnt="6">
        <dgm:presLayoutVars>
          <dgm:bulletEnabled val="1"/>
        </dgm:presLayoutVars>
      </dgm:prSet>
      <dgm:spPr/>
    </dgm:pt>
    <dgm:pt modelId="{301285D2-95D0-5D4E-9F44-F38E14C4C917}" type="pres">
      <dgm:prSet presAssocID="{C9527FCA-CDD8-484A-8BC2-CB7420611AA7}" presName="parentNode2" presStyleLbl="node1" presStyleIdx="5" presStyleCnt="6">
        <dgm:presLayoutVars>
          <dgm:chMax val="0"/>
          <dgm:bulletEnabled val="1"/>
        </dgm:presLayoutVars>
      </dgm:prSet>
      <dgm:spPr/>
    </dgm:pt>
    <dgm:pt modelId="{8F811671-1A51-EC4D-B168-657FB469D9C3}" type="pres">
      <dgm:prSet presAssocID="{C9527FCA-CDD8-484A-8BC2-CB7420611AA7}" presName="connSite2" presStyleCnt="0"/>
      <dgm:spPr/>
    </dgm:pt>
  </dgm:ptLst>
  <dgm:cxnLst>
    <dgm:cxn modelId="{16CFD302-4FCA-5548-BDB9-F21021BF6AFA}" type="presOf" srcId="{90483E26-82FC-DC4E-96D8-A06EC331B2F5}" destId="{E13E57C7-F243-8A45-A6F9-E1C48C16F81F}" srcOrd="0" destOrd="0" presId="urn:microsoft.com/office/officeart/2005/8/layout/hProcess4"/>
    <dgm:cxn modelId="{D586E206-BB42-5B4E-82EF-2CB006290352}" type="presOf" srcId="{8CF5E5B4-D13F-BA4F-8C30-9638FDF1FA04}" destId="{D6AD7420-2CB2-AB45-96A8-D42B5F9B7E09}" srcOrd="1" destOrd="0" presId="urn:microsoft.com/office/officeart/2005/8/layout/hProcess4"/>
    <dgm:cxn modelId="{9FC2BF08-6CA1-C844-BBD1-14C7A052A6F0}" srcId="{C9527FCA-CDD8-484A-8BC2-CB7420611AA7}" destId="{8CF5E5B4-D13F-BA4F-8C30-9638FDF1FA04}" srcOrd="0" destOrd="0" parTransId="{9EDEFCA2-65CA-5F48-AEB3-BC4789505FBC}" sibTransId="{1B419037-38B2-D74B-B8C4-E1E0190ABA27}"/>
    <dgm:cxn modelId="{2ED25809-A5A6-7945-9587-DAF4403EE94C}" type="presOf" srcId="{CDEFA5A7-1C50-4242-8192-C150D9ED742B}" destId="{D6AD7420-2CB2-AB45-96A8-D42B5F9B7E09}" srcOrd="1" destOrd="2" presId="urn:microsoft.com/office/officeart/2005/8/layout/hProcess4"/>
    <dgm:cxn modelId="{86414712-5CD5-714C-8224-212AC6698DE3}" type="presOf" srcId="{059616F5-4257-7441-98C7-F6A486134C4A}" destId="{92D97E40-0046-1748-B7D1-B2D4B6790364}" srcOrd="0" destOrd="0" presId="urn:microsoft.com/office/officeart/2005/8/layout/hProcess4"/>
    <dgm:cxn modelId="{84D20B13-698D-C94E-9E17-ADEE594BA699}" srcId="{4A083F12-2FCF-0C48-873E-60E498BC86EE}" destId="{0F116169-6DB4-4D4D-9A69-604195867CFB}" srcOrd="0" destOrd="0" parTransId="{F18F0C40-92F0-FD43-A039-26567DBF9684}" sibTransId="{20824329-1A7E-A047-9F10-4121E49B2D2F}"/>
    <dgm:cxn modelId="{45BA5116-0344-D641-AB94-686CA72B73F7}" type="presOf" srcId="{F0E2CF23-9516-9446-BC9B-17704F12CE97}" destId="{1DEA931E-A56C-4140-8125-DFEF345ED76C}" srcOrd="0" destOrd="0" presId="urn:microsoft.com/office/officeart/2005/8/layout/hProcess4"/>
    <dgm:cxn modelId="{E1332317-6599-4B42-87E6-D56293146E10}" type="presOf" srcId="{E306DF5F-072C-C040-8601-771D4AB3EA66}" destId="{6AF25024-0488-484A-8F06-D7C57A4DFD65}" srcOrd="0" destOrd="0" presId="urn:microsoft.com/office/officeart/2005/8/layout/hProcess4"/>
    <dgm:cxn modelId="{BEEF6C1C-F4DB-C446-A2D7-5B69DD3F00F4}" type="presOf" srcId="{E306DF5F-072C-C040-8601-771D4AB3EA66}" destId="{C3DBB327-6038-364D-BA1F-A18E6CEAB040}" srcOrd="1" destOrd="0" presId="urn:microsoft.com/office/officeart/2005/8/layout/hProcess4"/>
    <dgm:cxn modelId="{6134D321-2BB9-7143-A15A-CA02E7FE7716}" type="presOf" srcId="{648FB3E0-7762-3742-B13D-01EA3C757849}" destId="{89F9BAA2-D644-E747-AF23-CFC7393D756D}" srcOrd="0" destOrd="1" presId="urn:microsoft.com/office/officeart/2005/8/layout/hProcess4"/>
    <dgm:cxn modelId="{94EE4F27-65D0-E24D-9F0B-06FABD0A5FBE}" type="presOf" srcId="{B34996D4-1297-4944-A510-FBA1A4E743F1}" destId="{D6AD7420-2CB2-AB45-96A8-D42B5F9B7E09}" srcOrd="1" destOrd="1" presId="urn:microsoft.com/office/officeart/2005/8/layout/hProcess4"/>
    <dgm:cxn modelId="{DCE98B27-CB4F-9145-997D-2A9532FCCA61}" srcId="{EAC7A6E8-F527-394C-8B30-A6838258832A}" destId="{DE6E082C-822F-144D-BECB-E844D3086709}" srcOrd="1" destOrd="0" parTransId="{139EFFFD-1055-9946-AC63-08E3F9623D67}" sibTransId="{7C45A369-AA0C-DB42-B9CD-F4CCF62DE500}"/>
    <dgm:cxn modelId="{0DBEB42B-60C9-0D45-B75C-AC3ED9FFBAA3}" srcId="{381C4184-24D5-A247-A85B-D824D4BA20AD}" destId="{C1B2F6DE-0F20-B141-98E8-4ABEFDB8EE9A}" srcOrd="4" destOrd="0" parTransId="{EB7C2B9B-CCE0-E24D-A51F-51AC42BD9DE4}" sibTransId="{A7F93A5B-6555-D849-B32A-9A49229296C6}"/>
    <dgm:cxn modelId="{FE76A72D-079F-E247-A5FB-A3EEC3494DF4}" srcId="{4A083F12-2FCF-0C48-873E-60E498BC86EE}" destId="{C73EFA84-E964-D64E-BEF5-9B6597ED0C4F}" srcOrd="1" destOrd="0" parTransId="{1DE42E4B-9DFA-B94B-932F-F33528661375}" sibTransId="{08FB257D-C7DA-B943-A224-00BB6854E899}"/>
    <dgm:cxn modelId="{297A1B2F-D73A-7348-93C0-72B747C5B8FD}" type="presOf" srcId="{DE6E082C-822F-144D-BECB-E844D3086709}" destId="{6AF25024-0488-484A-8F06-D7C57A4DFD65}" srcOrd="0" destOrd="1" presId="urn:microsoft.com/office/officeart/2005/8/layout/hProcess4"/>
    <dgm:cxn modelId="{1D601A31-4B75-CB40-AC0D-94D765BE188A}" type="presOf" srcId="{CDEFA5A7-1C50-4242-8192-C150D9ED742B}" destId="{CC782643-6444-6A49-892E-1C5D2E5C69B0}" srcOrd="0" destOrd="2" presId="urn:microsoft.com/office/officeart/2005/8/layout/hProcess4"/>
    <dgm:cxn modelId="{C87A3E35-80B9-B44B-8DA5-251FE75EA246}" srcId="{381C4184-24D5-A247-A85B-D824D4BA20AD}" destId="{4A083F12-2FCF-0C48-873E-60E498BC86EE}" srcOrd="3" destOrd="0" parTransId="{C4951FA1-3AB0-6448-A168-15671796B678}" sibTransId="{7AA9C6DE-26F5-1343-8021-64B2F31CA0B0}"/>
    <dgm:cxn modelId="{648E4636-7BB9-C24B-9049-49C31A5FF884}" type="presOf" srcId="{A7F93A5B-6555-D849-B32A-9A49229296C6}" destId="{DF57F969-9C5C-8948-B44B-4CC1331FA353}" srcOrd="0" destOrd="0" presId="urn:microsoft.com/office/officeart/2005/8/layout/hProcess4"/>
    <dgm:cxn modelId="{2924BA3B-6223-ED44-86F7-3C64B35D6ECC}" type="presOf" srcId="{C1B2F6DE-0F20-B141-98E8-4ABEFDB8EE9A}" destId="{4FE9F202-B35E-E44A-89DA-81DA682E3E67}" srcOrd="0" destOrd="0" presId="urn:microsoft.com/office/officeart/2005/8/layout/hProcess4"/>
    <dgm:cxn modelId="{FB751D3F-0705-464E-95A7-7D34DFAB60ED}" srcId="{90483E26-82FC-DC4E-96D8-A06EC331B2F5}" destId="{648FB3E0-7762-3742-B13D-01EA3C757849}" srcOrd="1" destOrd="0" parTransId="{EF5144B8-D19A-0C4E-81BA-E9EF25A74A46}" sibTransId="{017DEA3D-60A1-5240-8381-B3BFCFFE0628}"/>
    <dgm:cxn modelId="{3F1D6840-3D34-ED46-9527-9DB06561D5C2}" type="presOf" srcId="{B34996D4-1297-4944-A510-FBA1A4E743F1}" destId="{CC782643-6444-6A49-892E-1C5D2E5C69B0}" srcOrd="0" destOrd="1" presId="urn:microsoft.com/office/officeart/2005/8/layout/hProcess4"/>
    <dgm:cxn modelId="{61D62D53-DDC0-D045-B77D-E13A03D637DD}" srcId="{C9527FCA-CDD8-484A-8BC2-CB7420611AA7}" destId="{B34996D4-1297-4944-A510-FBA1A4E743F1}" srcOrd="1" destOrd="0" parTransId="{F998DA76-E2FE-C541-8EFB-F5FF812AFD0C}" sibTransId="{33A97F23-86E3-A745-A7A6-F7755127F3F2}"/>
    <dgm:cxn modelId="{FBC10C58-D21D-B542-B0E2-D95392EC0B93}" srcId="{72717432-AC5A-6D4D-8E5A-B06A9CAF3E83}" destId="{D6558222-4D65-3A4C-9792-7A1EE8D17D3D}" srcOrd="0" destOrd="0" parTransId="{80E7E9EC-23D5-CD4A-96FA-4282195AFCD8}" sibTransId="{B2B46651-9E0E-7743-9799-6A91E49CBB4C}"/>
    <dgm:cxn modelId="{B3F39359-387C-DB47-9F4D-79ECC9B00CF7}" type="presOf" srcId="{BA2EF2D2-5AA0-1D4B-A913-8BB07DF685BD}" destId="{B1839A88-B359-9046-BB3E-6FE56DEBC5B1}" srcOrd="1" destOrd="2" presId="urn:microsoft.com/office/officeart/2005/8/layout/hProcess4"/>
    <dgm:cxn modelId="{CE784C5A-BCEB-A146-8444-222CF15A8030}" srcId="{381C4184-24D5-A247-A85B-D824D4BA20AD}" destId="{C9527FCA-CDD8-484A-8BC2-CB7420611AA7}" srcOrd="5" destOrd="0" parTransId="{7CC2C833-F506-3E49-A5F0-7A4579C6A7D7}" sibTransId="{073D57DF-B1FC-D04C-898D-4AA12C499395}"/>
    <dgm:cxn modelId="{6DB0775A-275B-B84D-BFE9-FDF091E6A09E}" type="presOf" srcId="{0F116169-6DB4-4D4D-9A69-604195867CFB}" destId="{B1839A88-B359-9046-BB3E-6FE56DEBC5B1}" srcOrd="1" destOrd="0" presId="urn:microsoft.com/office/officeart/2005/8/layout/hProcess4"/>
    <dgm:cxn modelId="{A69D035E-452F-564C-AC92-BB1CB1C246CE}" type="presOf" srcId="{EAC7A6E8-F527-394C-8B30-A6838258832A}" destId="{90C367F2-5615-504F-B88E-9C781CC558BB}" srcOrd="0" destOrd="0" presId="urn:microsoft.com/office/officeart/2005/8/layout/hProcess4"/>
    <dgm:cxn modelId="{5704C963-92C4-D242-A084-FD3F9BE2B92C}" type="presOf" srcId="{8CF5E5B4-D13F-BA4F-8C30-9638FDF1FA04}" destId="{CC782643-6444-6A49-892E-1C5D2E5C69B0}" srcOrd="0" destOrd="0" presId="urn:microsoft.com/office/officeart/2005/8/layout/hProcess4"/>
    <dgm:cxn modelId="{57F13665-CADB-CE4B-A1D3-3B8C2D051B1D}" type="presOf" srcId="{D6558222-4D65-3A4C-9792-7A1EE8D17D3D}" destId="{7E1BC587-3665-894F-8C69-6787B7CB3528}" srcOrd="0" destOrd="0" presId="urn:microsoft.com/office/officeart/2005/8/layout/hProcess4"/>
    <dgm:cxn modelId="{A6FC4F6C-E64A-FF46-8449-A7E4E31CFF17}" type="presOf" srcId="{C73EFA84-E964-D64E-BEF5-9B6597ED0C4F}" destId="{B1839A88-B359-9046-BB3E-6FE56DEBC5B1}" srcOrd="1" destOrd="1" presId="urn:microsoft.com/office/officeart/2005/8/layout/hProcess4"/>
    <dgm:cxn modelId="{3EDE4675-3CF2-1B4C-B715-A2700C12325A}" type="presOf" srcId="{B815893B-51DE-4B48-94EE-536A89F6B92F}" destId="{EAB72501-4A03-D34C-BED7-07D0E58F7610}" srcOrd="1" destOrd="1" presId="urn:microsoft.com/office/officeart/2005/8/layout/hProcess4"/>
    <dgm:cxn modelId="{27327E78-50FE-6C4E-A88C-4E7A80BE0F48}" srcId="{381C4184-24D5-A247-A85B-D824D4BA20AD}" destId="{EAC7A6E8-F527-394C-8B30-A6838258832A}" srcOrd="1" destOrd="0" parTransId="{A7AD222F-330C-E54F-BD8D-FFAEFA93327E}" sibTransId="{059616F5-4257-7441-98C7-F6A486134C4A}"/>
    <dgm:cxn modelId="{92A2497B-AE77-A448-81C9-A4EDFEC5D91A}" srcId="{C9527FCA-CDD8-484A-8BC2-CB7420611AA7}" destId="{CDEFA5A7-1C50-4242-8192-C150D9ED742B}" srcOrd="2" destOrd="0" parTransId="{CB2CAB41-423D-B449-A655-3C4B0AEB3F05}" sibTransId="{B8FCCC83-7A68-0B4F-A681-AB399F70E2E1}"/>
    <dgm:cxn modelId="{1AE2B384-A2EE-DC4F-8474-E10DB2C9F1E9}" type="presOf" srcId="{381C4184-24D5-A247-A85B-D824D4BA20AD}" destId="{00A0B834-677C-3E40-8957-94ABDCD05A16}" srcOrd="0" destOrd="0" presId="urn:microsoft.com/office/officeart/2005/8/layout/hProcess4"/>
    <dgm:cxn modelId="{3049D287-0E3C-714F-A82B-1C724A64B76D}" type="presOf" srcId="{72717432-AC5A-6D4D-8E5A-B06A9CAF3E83}" destId="{B9098966-449A-8140-9CF2-4F37066A16BA}" srcOrd="0" destOrd="0" presId="urn:microsoft.com/office/officeart/2005/8/layout/hProcess4"/>
    <dgm:cxn modelId="{EBBF4F8D-7E7A-4840-AD42-794E3F46689F}" type="presOf" srcId="{152BDA0B-C3BB-164D-9DE0-987C1D3ABCA1}" destId="{B1CC8D17-861D-0449-A145-5A1141958C46}" srcOrd="1" destOrd="0" presId="urn:microsoft.com/office/officeart/2005/8/layout/hProcess4"/>
    <dgm:cxn modelId="{27DF4192-5DC0-7543-B3B2-4D6ED673322E}" type="presOf" srcId="{7AA9C6DE-26F5-1343-8021-64B2F31CA0B0}" destId="{2507215E-24EB-5046-8E3E-09311A954731}" srcOrd="0" destOrd="0" presId="urn:microsoft.com/office/officeart/2005/8/layout/hProcess4"/>
    <dgm:cxn modelId="{40BF0695-3281-5B42-9F53-ABE95DB1635A}" type="presOf" srcId="{8F3CA0C0-609C-7A48-A639-B7A887B94691}" destId="{70785089-990B-9B4F-A24B-630B39A7026E}" srcOrd="0" destOrd="0" presId="urn:microsoft.com/office/officeart/2005/8/layout/hProcess4"/>
    <dgm:cxn modelId="{6082C09B-58BD-4A4E-A564-1B7C3246733B}" type="presOf" srcId="{D6558222-4D65-3A4C-9792-7A1EE8D17D3D}" destId="{863EE1FB-FF05-044A-B98F-91DE0F2BC9C1}" srcOrd="1" destOrd="0" presId="urn:microsoft.com/office/officeart/2005/8/layout/hProcess4"/>
    <dgm:cxn modelId="{6A4FD19D-E096-AE4F-847D-5284F9C63841}" type="presOf" srcId="{9889D816-4A29-FF41-826A-AE5A42CD690E}" destId="{EAB72501-4A03-D34C-BED7-07D0E58F7610}" srcOrd="1" destOrd="0" presId="urn:microsoft.com/office/officeart/2005/8/layout/hProcess4"/>
    <dgm:cxn modelId="{B46E87A5-C395-214B-A17A-FD6C8D09087D}" srcId="{381C4184-24D5-A247-A85B-D824D4BA20AD}" destId="{90483E26-82FC-DC4E-96D8-A06EC331B2F5}" srcOrd="2" destOrd="0" parTransId="{3248E0C8-139C-F041-818D-2C62A8659F46}" sibTransId="{F0E2CF23-9516-9446-BC9B-17704F12CE97}"/>
    <dgm:cxn modelId="{A207BFA9-B941-B94F-A990-B85A66E33888}" type="presOf" srcId="{DE6E082C-822F-144D-BECB-E844D3086709}" destId="{C3DBB327-6038-364D-BA1F-A18E6CEAB040}" srcOrd="1" destOrd="1" presId="urn:microsoft.com/office/officeart/2005/8/layout/hProcess4"/>
    <dgm:cxn modelId="{90A205B3-0C41-7745-BDA6-31B53025A696}" type="presOf" srcId="{C73EFA84-E964-D64E-BEF5-9B6597ED0C4F}" destId="{678F42D4-B223-294E-96F8-0F3950ABEE2B}" srcOrd="0" destOrd="1" presId="urn:microsoft.com/office/officeart/2005/8/layout/hProcess4"/>
    <dgm:cxn modelId="{A4FB76B4-29D6-B949-AD84-35943C771731}" type="presOf" srcId="{152BDA0B-C3BB-164D-9DE0-987C1D3ABCA1}" destId="{89F9BAA2-D644-E747-AF23-CFC7393D756D}" srcOrd="0" destOrd="0" presId="urn:microsoft.com/office/officeart/2005/8/layout/hProcess4"/>
    <dgm:cxn modelId="{A33DBEB4-C1F8-B14D-941E-78AFB5E54A03}" srcId="{4A083F12-2FCF-0C48-873E-60E498BC86EE}" destId="{BA2EF2D2-5AA0-1D4B-A913-8BB07DF685BD}" srcOrd="2" destOrd="0" parTransId="{B6D124E5-F661-0548-8FAC-FD7F2159780C}" sibTransId="{294DE09D-AA72-B943-B951-27DD7F3D9830}"/>
    <dgm:cxn modelId="{D35649B5-07DF-5F49-86D6-6C0212D96607}" type="presOf" srcId="{C9527FCA-CDD8-484A-8BC2-CB7420611AA7}" destId="{301285D2-95D0-5D4E-9F44-F38E14C4C917}" srcOrd="0" destOrd="0" presId="urn:microsoft.com/office/officeart/2005/8/layout/hProcess4"/>
    <dgm:cxn modelId="{C55E7BB6-007B-EE46-83B8-9B393FDC918D}" type="presOf" srcId="{0F116169-6DB4-4D4D-9A69-604195867CFB}" destId="{678F42D4-B223-294E-96F8-0F3950ABEE2B}" srcOrd="0" destOrd="0" presId="urn:microsoft.com/office/officeart/2005/8/layout/hProcess4"/>
    <dgm:cxn modelId="{A02DD8B6-DB01-6745-A3F3-A62F7732EF25}" type="presOf" srcId="{FB2B8DB3-ED4D-9846-9424-8331FC56E50E}" destId="{7E1BC587-3665-894F-8C69-6787B7CB3528}" srcOrd="0" destOrd="1" presId="urn:microsoft.com/office/officeart/2005/8/layout/hProcess4"/>
    <dgm:cxn modelId="{917FD2BB-C2AD-8642-BC55-95559AC7B7BC}" type="presOf" srcId="{4A083F12-2FCF-0C48-873E-60E498BC86EE}" destId="{9E538504-5C4E-274E-91E3-820784168D62}" srcOrd="0" destOrd="0" presId="urn:microsoft.com/office/officeart/2005/8/layout/hProcess4"/>
    <dgm:cxn modelId="{1C1F82BF-B094-DC4B-BE71-D52E7D3B67D5}" type="presOf" srcId="{BA2EF2D2-5AA0-1D4B-A913-8BB07DF685BD}" destId="{678F42D4-B223-294E-96F8-0F3950ABEE2B}" srcOrd="0" destOrd="2" presId="urn:microsoft.com/office/officeart/2005/8/layout/hProcess4"/>
    <dgm:cxn modelId="{D48532C1-A12B-1A42-A1F7-92AFC40246AC}" srcId="{C1B2F6DE-0F20-B141-98E8-4ABEFDB8EE9A}" destId="{9889D816-4A29-FF41-826A-AE5A42CD690E}" srcOrd="0" destOrd="0" parTransId="{16F31EFC-4E62-C947-8DB7-F291682D83AE}" sibTransId="{5831A810-8645-0F43-B425-AC734434DE30}"/>
    <dgm:cxn modelId="{F93458C3-3201-7847-B077-E7AC6FC95A2F}" type="presOf" srcId="{FB2B8DB3-ED4D-9846-9424-8331FC56E50E}" destId="{863EE1FB-FF05-044A-B98F-91DE0F2BC9C1}" srcOrd="1" destOrd="1" presId="urn:microsoft.com/office/officeart/2005/8/layout/hProcess4"/>
    <dgm:cxn modelId="{F7AC97CE-2E07-4D48-840B-3563CCE652BC}" srcId="{EAC7A6E8-F527-394C-8B30-A6838258832A}" destId="{E306DF5F-072C-C040-8601-771D4AB3EA66}" srcOrd="0" destOrd="0" parTransId="{20F299B7-AB63-CB47-B830-17CDFC3550AE}" sibTransId="{307C66EF-FD65-EF48-8561-13E0EBA584F5}"/>
    <dgm:cxn modelId="{1B39FFD9-58D3-864F-99D6-D7207251F23E}" srcId="{381C4184-24D5-A247-A85B-D824D4BA20AD}" destId="{72717432-AC5A-6D4D-8E5A-B06A9CAF3E83}" srcOrd="0" destOrd="0" parTransId="{B5A582CD-B99A-D846-AA7C-A852812AD6CD}" sibTransId="{8F3CA0C0-609C-7A48-A639-B7A887B94691}"/>
    <dgm:cxn modelId="{F572D8DF-7D5A-3A49-9C6A-199980394946}" type="presOf" srcId="{9889D816-4A29-FF41-826A-AE5A42CD690E}" destId="{76CF5E7C-41E2-AD4A-B6C3-DBAD9A521991}" srcOrd="0" destOrd="0" presId="urn:microsoft.com/office/officeart/2005/8/layout/hProcess4"/>
    <dgm:cxn modelId="{E7E587E8-4F8D-454D-B2B8-99E73F7A49C5}" type="presOf" srcId="{B815893B-51DE-4B48-94EE-536A89F6B92F}" destId="{76CF5E7C-41E2-AD4A-B6C3-DBAD9A521991}" srcOrd="0" destOrd="1" presId="urn:microsoft.com/office/officeart/2005/8/layout/hProcess4"/>
    <dgm:cxn modelId="{34F099EA-6268-404D-A358-6472B350607C}" srcId="{C1B2F6DE-0F20-B141-98E8-4ABEFDB8EE9A}" destId="{B815893B-51DE-4B48-94EE-536A89F6B92F}" srcOrd="1" destOrd="0" parTransId="{4A51DC5B-B340-964A-9FE8-E237551C6091}" sibTransId="{09799E67-0B51-444F-9112-084524AFE837}"/>
    <dgm:cxn modelId="{3EFF54F0-F2B8-E945-B4AA-C0A9D29B8FDD}" type="presOf" srcId="{648FB3E0-7762-3742-B13D-01EA3C757849}" destId="{B1CC8D17-861D-0449-A145-5A1141958C46}" srcOrd="1" destOrd="1" presId="urn:microsoft.com/office/officeart/2005/8/layout/hProcess4"/>
    <dgm:cxn modelId="{DDED0FF3-BC2A-1245-BE20-77B38AF1202D}" srcId="{90483E26-82FC-DC4E-96D8-A06EC331B2F5}" destId="{152BDA0B-C3BB-164D-9DE0-987C1D3ABCA1}" srcOrd="0" destOrd="0" parTransId="{4240C121-D2E1-1448-A769-15852CDB41E6}" sibTransId="{E4BCE3F1-E271-2045-94A9-C26040BA58FE}"/>
    <dgm:cxn modelId="{6C9523FA-B7A2-C24A-AE9C-1C88B4FC6F0E}" srcId="{72717432-AC5A-6D4D-8E5A-B06A9CAF3E83}" destId="{FB2B8DB3-ED4D-9846-9424-8331FC56E50E}" srcOrd="1" destOrd="0" parTransId="{EB52D21D-6834-3D4E-818B-0C5C61D3DAF4}" sibTransId="{BD2195D9-F5E4-9548-BF20-888AD135E613}"/>
    <dgm:cxn modelId="{660292C4-2BF2-6545-8DF7-E64D46FDC21C}" type="presParOf" srcId="{00A0B834-677C-3E40-8957-94ABDCD05A16}" destId="{52EF3C9F-FE71-C64A-B540-D33E824A17D6}" srcOrd="0" destOrd="0" presId="urn:microsoft.com/office/officeart/2005/8/layout/hProcess4"/>
    <dgm:cxn modelId="{3CD246AE-77A9-5D4C-B352-93E71FFF57C3}" type="presParOf" srcId="{00A0B834-677C-3E40-8957-94ABDCD05A16}" destId="{F935AE36-E877-5A4D-948C-DD1ECE749197}" srcOrd="1" destOrd="0" presId="urn:microsoft.com/office/officeart/2005/8/layout/hProcess4"/>
    <dgm:cxn modelId="{9D435D42-0C70-0F42-AA5E-F173FA55A8F4}" type="presParOf" srcId="{00A0B834-677C-3E40-8957-94ABDCD05A16}" destId="{7151705F-079D-6A4D-967E-17BF1D40DEA3}" srcOrd="2" destOrd="0" presId="urn:microsoft.com/office/officeart/2005/8/layout/hProcess4"/>
    <dgm:cxn modelId="{B875D38E-D102-6142-B63C-FF7C91441664}" type="presParOf" srcId="{7151705F-079D-6A4D-967E-17BF1D40DEA3}" destId="{57F03F66-9A27-FE47-87D9-5A9B827C4F55}" srcOrd="0" destOrd="0" presId="urn:microsoft.com/office/officeart/2005/8/layout/hProcess4"/>
    <dgm:cxn modelId="{24A02D2A-3071-0A4C-9B00-C4E95635CABE}" type="presParOf" srcId="{57F03F66-9A27-FE47-87D9-5A9B827C4F55}" destId="{2553F767-4AB5-1640-802A-AFB035D6C2E3}" srcOrd="0" destOrd="0" presId="urn:microsoft.com/office/officeart/2005/8/layout/hProcess4"/>
    <dgm:cxn modelId="{BAC32669-F667-254B-ABE6-12E238A6B758}" type="presParOf" srcId="{57F03F66-9A27-FE47-87D9-5A9B827C4F55}" destId="{7E1BC587-3665-894F-8C69-6787B7CB3528}" srcOrd="1" destOrd="0" presId="urn:microsoft.com/office/officeart/2005/8/layout/hProcess4"/>
    <dgm:cxn modelId="{C1F86E82-F2CF-2C4B-9118-825D26251CE4}" type="presParOf" srcId="{57F03F66-9A27-FE47-87D9-5A9B827C4F55}" destId="{863EE1FB-FF05-044A-B98F-91DE0F2BC9C1}" srcOrd="2" destOrd="0" presId="urn:microsoft.com/office/officeart/2005/8/layout/hProcess4"/>
    <dgm:cxn modelId="{A31313CE-44E3-D04C-BF47-E93A28A5FA27}" type="presParOf" srcId="{57F03F66-9A27-FE47-87D9-5A9B827C4F55}" destId="{B9098966-449A-8140-9CF2-4F37066A16BA}" srcOrd="3" destOrd="0" presId="urn:microsoft.com/office/officeart/2005/8/layout/hProcess4"/>
    <dgm:cxn modelId="{529B9DAF-493C-3249-8C45-E245DCAA658D}" type="presParOf" srcId="{57F03F66-9A27-FE47-87D9-5A9B827C4F55}" destId="{BC2CE4BC-B969-4D4B-88AE-5F91E7833FBC}" srcOrd="4" destOrd="0" presId="urn:microsoft.com/office/officeart/2005/8/layout/hProcess4"/>
    <dgm:cxn modelId="{0020CB82-DC16-1F44-ACCE-B3ECC192C0B1}" type="presParOf" srcId="{7151705F-079D-6A4D-967E-17BF1D40DEA3}" destId="{70785089-990B-9B4F-A24B-630B39A7026E}" srcOrd="1" destOrd="0" presId="urn:microsoft.com/office/officeart/2005/8/layout/hProcess4"/>
    <dgm:cxn modelId="{24C291FA-07F9-794E-AB21-CE35D9E8CE81}" type="presParOf" srcId="{7151705F-079D-6A4D-967E-17BF1D40DEA3}" destId="{8CC1C7EF-4FDD-F449-B071-FC9DAC26A60C}" srcOrd="2" destOrd="0" presId="urn:microsoft.com/office/officeart/2005/8/layout/hProcess4"/>
    <dgm:cxn modelId="{E6796DAF-1928-8343-82AA-CC1A0B4BE9B7}" type="presParOf" srcId="{8CC1C7EF-4FDD-F449-B071-FC9DAC26A60C}" destId="{AB4D8D2A-A906-C34A-8FC3-C50FE05CC150}" srcOrd="0" destOrd="0" presId="urn:microsoft.com/office/officeart/2005/8/layout/hProcess4"/>
    <dgm:cxn modelId="{781E5688-B18E-AB42-80A0-0F3D65606BF0}" type="presParOf" srcId="{8CC1C7EF-4FDD-F449-B071-FC9DAC26A60C}" destId="{6AF25024-0488-484A-8F06-D7C57A4DFD65}" srcOrd="1" destOrd="0" presId="urn:microsoft.com/office/officeart/2005/8/layout/hProcess4"/>
    <dgm:cxn modelId="{CFA11F0A-DE4C-9440-916C-691D1C52C670}" type="presParOf" srcId="{8CC1C7EF-4FDD-F449-B071-FC9DAC26A60C}" destId="{C3DBB327-6038-364D-BA1F-A18E6CEAB040}" srcOrd="2" destOrd="0" presId="urn:microsoft.com/office/officeart/2005/8/layout/hProcess4"/>
    <dgm:cxn modelId="{7CB8FE5F-F254-1948-BECD-0FD1712B1094}" type="presParOf" srcId="{8CC1C7EF-4FDD-F449-B071-FC9DAC26A60C}" destId="{90C367F2-5615-504F-B88E-9C781CC558BB}" srcOrd="3" destOrd="0" presId="urn:microsoft.com/office/officeart/2005/8/layout/hProcess4"/>
    <dgm:cxn modelId="{114B82B2-7024-D042-B40E-CE7A380B156B}" type="presParOf" srcId="{8CC1C7EF-4FDD-F449-B071-FC9DAC26A60C}" destId="{3370A958-F407-4E4A-A46A-7B5F02569D3D}" srcOrd="4" destOrd="0" presId="urn:microsoft.com/office/officeart/2005/8/layout/hProcess4"/>
    <dgm:cxn modelId="{3586B838-D328-5848-AA96-60E3E9112D60}" type="presParOf" srcId="{7151705F-079D-6A4D-967E-17BF1D40DEA3}" destId="{92D97E40-0046-1748-B7D1-B2D4B6790364}" srcOrd="3" destOrd="0" presId="urn:microsoft.com/office/officeart/2005/8/layout/hProcess4"/>
    <dgm:cxn modelId="{F74904CD-D30F-C840-B500-4EE6EB866362}" type="presParOf" srcId="{7151705F-079D-6A4D-967E-17BF1D40DEA3}" destId="{FD1F34B7-D253-DD4F-9445-A471398B079A}" srcOrd="4" destOrd="0" presId="urn:microsoft.com/office/officeart/2005/8/layout/hProcess4"/>
    <dgm:cxn modelId="{A034751A-9237-024F-B47F-46085EE51920}" type="presParOf" srcId="{FD1F34B7-D253-DD4F-9445-A471398B079A}" destId="{16033E30-9CA8-984E-8D79-87696FD83452}" srcOrd="0" destOrd="0" presId="urn:microsoft.com/office/officeart/2005/8/layout/hProcess4"/>
    <dgm:cxn modelId="{6C4DDFBA-F69D-7D47-93BE-98EA982D3E1B}" type="presParOf" srcId="{FD1F34B7-D253-DD4F-9445-A471398B079A}" destId="{89F9BAA2-D644-E747-AF23-CFC7393D756D}" srcOrd="1" destOrd="0" presId="urn:microsoft.com/office/officeart/2005/8/layout/hProcess4"/>
    <dgm:cxn modelId="{42D587D9-BCF9-5843-B6FE-3E4C0C4D6885}" type="presParOf" srcId="{FD1F34B7-D253-DD4F-9445-A471398B079A}" destId="{B1CC8D17-861D-0449-A145-5A1141958C46}" srcOrd="2" destOrd="0" presId="urn:microsoft.com/office/officeart/2005/8/layout/hProcess4"/>
    <dgm:cxn modelId="{90BF0649-6DCC-9A41-A821-6F9F9D0EC5FE}" type="presParOf" srcId="{FD1F34B7-D253-DD4F-9445-A471398B079A}" destId="{E13E57C7-F243-8A45-A6F9-E1C48C16F81F}" srcOrd="3" destOrd="0" presId="urn:microsoft.com/office/officeart/2005/8/layout/hProcess4"/>
    <dgm:cxn modelId="{61D3F850-8DCF-D840-93C8-ADFE1648A6F5}" type="presParOf" srcId="{FD1F34B7-D253-DD4F-9445-A471398B079A}" destId="{320476A5-A031-FA48-852D-2965A6E7FC07}" srcOrd="4" destOrd="0" presId="urn:microsoft.com/office/officeart/2005/8/layout/hProcess4"/>
    <dgm:cxn modelId="{071863C4-4A8A-3E4D-8FC8-6E3C7C1243E1}" type="presParOf" srcId="{7151705F-079D-6A4D-967E-17BF1D40DEA3}" destId="{1DEA931E-A56C-4140-8125-DFEF345ED76C}" srcOrd="5" destOrd="0" presId="urn:microsoft.com/office/officeart/2005/8/layout/hProcess4"/>
    <dgm:cxn modelId="{3CB2D5C6-E220-2E43-91DC-57F94F4F4D41}" type="presParOf" srcId="{7151705F-079D-6A4D-967E-17BF1D40DEA3}" destId="{0288AD24-1064-C643-8C74-F090AF58CAD1}" srcOrd="6" destOrd="0" presId="urn:microsoft.com/office/officeart/2005/8/layout/hProcess4"/>
    <dgm:cxn modelId="{833A47E8-6CC7-C445-8AB1-21A6F383A749}" type="presParOf" srcId="{0288AD24-1064-C643-8C74-F090AF58CAD1}" destId="{B93F831D-E9E6-6648-B539-807D02DC6CDB}" srcOrd="0" destOrd="0" presId="urn:microsoft.com/office/officeart/2005/8/layout/hProcess4"/>
    <dgm:cxn modelId="{063ED036-5426-E845-96C4-ECCBDE1DFF99}" type="presParOf" srcId="{0288AD24-1064-C643-8C74-F090AF58CAD1}" destId="{678F42D4-B223-294E-96F8-0F3950ABEE2B}" srcOrd="1" destOrd="0" presId="urn:microsoft.com/office/officeart/2005/8/layout/hProcess4"/>
    <dgm:cxn modelId="{3FBD7816-97CA-8241-B749-BFCB43CE7751}" type="presParOf" srcId="{0288AD24-1064-C643-8C74-F090AF58CAD1}" destId="{B1839A88-B359-9046-BB3E-6FE56DEBC5B1}" srcOrd="2" destOrd="0" presId="urn:microsoft.com/office/officeart/2005/8/layout/hProcess4"/>
    <dgm:cxn modelId="{148BF3D6-0C4E-F144-96C9-3B4A7C29A2A2}" type="presParOf" srcId="{0288AD24-1064-C643-8C74-F090AF58CAD1}" destId="{9E538504-5C4E-274E-91E3-820784168D62}" srcOrd="3" destOrd="0" presId="urn:microsoft.com/office/officeart/2005/8/layout/hProcess4"/>
    <dgm:cxn modelId="{76B1B7CA-7F52-B44D-97D5-C4DDC7B2DFED}" type="presParOf" srcId="{0288AD24-1064-C643-8C74-F090AF58CAD1}" destId="{D6DD6552-1D0D-DE44-A24E-D6CA28FC70FA}" srcOrd="4" destOrd="0" presId="urn:microsoft.com/office/officeart/2005/8/layout/hProcess4"/>
    <dgm:cxn modelId="{34B72881-B427-3C42-9916-F617EEBDB4FB}" type="presParOf" srcId="{7151705F-079D-6A4D-967E-17BF1D40DEA3}" destId="{2507215E-24EB-5046-8E3E-09311A954731}" srcOrd="7" destOrd="0" presId="urn:microsoft.com/office/officeart/2005/8/layout/hProcess4"/>
    <dgm:cxn modelId="{6220C3E8-BCD6-6647-8005-F526B03C7189}" type="presParOf" srcId="{7151705F-079D-6A4D-967E-17BF1D40DEA3}" destId="{3669219B-2D1F-E34A-AEE6-702B2BB1DD0F}" srcOrd="8" destOrd="0" presId="urn:microsoft.com/office/officeart/2005/8/layout/hProcess4"/>
    <dgm:cxn modelId="{62939452-075D-0240-B3F8-47AA9C65A2A8}" type="presParOf" srcId="{3669219B-2D1F-E34A-AEE6-702B2BB1DD0F}" destId="{98559AC4-654D-3A4A-9B57-D03368BE7F62}" srcOrd="0" destOrd="0" presId="urn:microsoft.com/office/officeart/2005/8/layout/hProcess4"/>
    <dgm:cxn modelId="{7CE24337-320A-1948-9C55-010E2AE3573E}" type="presParOf" srcId="{3669219B-2D1F-E34A-AEE6-702B2BB1DD0F}" destId="{76CF5E7C-41E2-AD4A-B6C3-DBAD9A521991}" srcOrd="1" destOrd="0" presId="urn:microsoft.com/office/officeart/2005/8/layout/hProcess4"/>
    <dgm:cxn modelId="{704CE5C6-DE6F-6947-8220-7D8FD79B2B2C}" type="presParOf" srcId="{3669219B-2D1F-E34A-AEE6-702B2BB1DD0F}" destId="{EAB72501-4A03-D34C-BED7-07D0E58F7610}" srcOrd="2" destOrd="0" presId="urn:microsoft.com/office/officeart/2005/8/layout/hProcess4"/>
    <dgm:cxn modelId="{DE04317F-A293-4D4A-8435-50ACDE738D9B}" type="presParOf" srcId="{3669219B-2D1F-E34A-AEE6-702B2BB1DD0F}" destId="{4FE9F202-B35E-E44A-89DA-81DA682E3E67}" srcOrd="3" destOrd="0" presId="urn:microsoft.com/office/officeart/2005/8/layout/hProcess4"/>
    <dgm:cxn modelId="{3237B577-AA57-534E-BF26-837F481F94FD}" type="presParOf" srcId="{3669219B-2D1F-E34A-AEE6-702B2BB1DD0F}" destId="{6E864660-0083-2840-AE02-6415B91D2807}" srcOrd="4" destOrd="0" presId="urn:microsoft.com/office/officeart/2005/8/layout/hProcess4"/>
    <dgm:cxn modelId="{9710B322-1CE0-694C-8808-02D7A9801216}" type="presParOf" srcId="{7151705F-079D-6A4D-967E-17BF1D40DEA3}" destId="{DF57F969-9C5C-8948-B44B-4CC1331FA353}" srcOrd="9" destOrd="0" presId="urn:microsoft.com/office/officeart/2005/8/layout/hProcess4"/>
    <dgm:cxn modelId="{E50C2B0D-196F-B447-8A8D-435E98F6B76A}" type="presParOf" srcId="{7151705F-079D-6A4D-967E-17BF1D40DEA3}" destId="{9B3BF997-91B5-1141-8889-7180CE67071C}" srcOrd="10" destOrd="0" presId="urn:microsoft.com/office/officeart/2005/8/layout/hProcess4"/>
    <dgm:cxn modelId="{B286B5A8-8793-194F-A2F0-3310C89C6197}" type="presParOf" srcId="{9B3BF997-91B5-1141-8889-7180CE67071C}" destId="{145FC4C3-1752-2C4B-B164-577623170B5E}" srcOrd="0" destOrd="0" presId="urn:microsoft.com/office/officeart/2005/8/layout/hProcess4"/>
    <dgm:cxn modelId="{C6999EF7-819D-3747-96D7-FBD88B1EBAB2}" type="presParOf" srcId="{9B3BF997-91B5-1141-8889-7180CE67071C}" destId="{CC782643-6444-6A49-892E-1C5D2E5C69B0}" srcOrd="1" destOrd="0" presId="urn:microsoft.com/office/officeart/2005/8/layout/hProcess4"/>
    <dgm:cxn modelId="{B19CE02D-27CB-3F40-A378-4EA8AEEA0009}" type="presParOf" srcId="{9B3BF997-91B5-1141-8889-7180CE67071C}" destId="{D6AD7420-2CB2-AB45-96A8-D42B5F9B7E09}" srcOrd="2" destOrd="0" presId="urn:microsoft.com/office/officeart/2005/8/layout/hProcess4"/>
    <dgm:cxn modelId="{D0CEDAF2-0AF7-8444-94F1-6674513EDD6E}" type="presParOf" srcId="{9B3BF997-91B5-1141-8889-7180CE67071C}" destId="{301285D2-95D0-5D4E-9F44-F38E14C4C917}" srcOrd="3" destOrd="0" presId="urn:microsoft.com/office/officeart/2005/8/layout/hProcess4"/>
    <dgm:cxn modelId="{6412016D-4118-2A46-A8F7-03A1C85B82BD}" type="presParOf" srcId="{9B3BF997-91B5-1141-8889-7180CE67071C}" destId="{8F811671-1A51-EC4D-B168-657FB469D9C3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1BC587-3665-894F-8C69-6787B7CB3528}">
      <dsp:nvSpPr>
        <dsp:cNvPr id="0" name=""/>
        <dsp:cNvSpPr/>
      </dsp:nvSpPr>
      <dsp:spPr>
        <a:xfrm>
          <a:off x="5418" y="1371056"/>
          <a:ext cx="3004219" cy="24778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100" kern="1200" noProof="0" dirty="0"/>
            <a:t>End-stage organ disease/organ failure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100" kern="1200" noProof="0" dirty="0"/>
            <a:t>1st or 2</a:t>
          </a:r>
          <a:r>
            <a:rPr lang="en-CA" sz="2100" kern="1200" baseline="30000" noProof="0" dirty="0"/>
            <a:t>nd</a:t>
          </a:r>
          <a:r>
            <a:rPr lang="en-CA" sz="2100" kern="1200" noProof="0" dirty="0"/>
            <a:t> opinion for SOT</a:t>
          </a:r>
        </a:p>
      </dsp:txBody>
      <dsp:txXfrm>
        <a:off x="62440" y="1428078"/>
        <a:ext cx="2890175" cy="1832840"/>
      </dsp:txXfrm>
    </dsp:sp>
    <dsp:sp modelId="{70785089-990B-9B4F-A24B-630B39A7026E}">
      <dsp:nvSpPr>
        <dsp:cNvPr id="0" name=""/>
        <dsp:cNvSpPr/>
      </dsp:nvSpPr>
      <dsp:spPr>
        <a:xfrm>
          <a:off x="1447666" y="1077523"/>
          <a:ext cx="4618553" cy="4618553"/>
        </a:xfrm>
        <a:prstGeom prst="leftCircularArrow">
          <a:avLst>
            <a:gd name="adj1" fmla="val 5961"/>
            <a:gd name="adj2" fmla="val 786108"/>
            <a:gd name="adj3" fmla="val 2561618"/>
            <a:gd name="adj4" fmla="val 9024489"/>
            <a:gd name="adj5" fmla="val 695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098966-449A-8140-9CF2-4F37066A16BA}">
      <dsp:nvSpPr>
        <dsp:cNvPr id="0" name=""/>
        <dsp:cNvSpPr/>
      </dsp:nvSpPr>
      <dsp:spPr>
        <a:xfrm>
          <a:off x="673022" y="3317940"/>
          <a:ext cx="2670417" cy="1061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900" kern="1200" dirty="0" err="1"/>
            <a:t>Referral</a:t>
          </a:r>
          <a:endParaRPr lang="fr-CA" sz="2900" kern="1200" dirty="0"/>
        </a:p>
      </dsp:txBody>
      <dsp:txXfrm>
        <a:off x="704125" y="3349043"/>
        <a:ext cx="2608211" cy="999730"/>
      </dsp:txXfrm>
    </dsp:sp>
    <dsp:sp modelId="{6AF25024-0488-484A-8F06-D7C57A4DFD65}">
      <dsp:nvSpPr>
        <dsp:cNvPr id="0" name=""/>
        <dsp:cNvSpPr/>
      </dsp:nvSpPr>
      <dsp:spPr>
        <a:xfrm>
          <a:off x="4654460" y="1371056"/>
          <a:ext cx="3004219" cy="24778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100" kern="1200" noProof="0" dirty="0"/>
            <a:t>Initial assessment by SOT team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100" kern="1200" noProof="0" dirty="0"/>
            <a:t>Eligibility for SOT</a:t>
          </a:r>
        </a:p>
      </dsp:txBody>
      <dsp:txXfrm>
        <a:off x="4711482" y="1959047"/>
        <a:ext cx="2890175" cy="1832840"/>
      </dsp:txXfrm>
    </dsp:sp>
    <dsp:sp modelId="{92D97E40-0046-1748-B7D1-B2D4B6790364}">
      <dsp:nvSpPr>
        <dsp:cNvPr id="0" name=""/>
        <dsp:cNvSpPr/>
      </dsp:nvSpPr>
      <dsp:spPr>
        <a:xfrm>
          <a:off x="6071674" y="-573265"/>
          <a:ext cx="5002425" cy="5002425"/>
        </a:xfrm>
        <a:prstGeom prst="circularArrow">
          <a:avLst>
            <a:gd name="adj1" fmla="val 5504"/>
            <a:gd name="adj2" fmla="val 717355"/>
            <a:gd name="adj3" fmla="val 19107134"/>
            <a:gd name="adj4" fmla="val 12575511"/>
            <a:gd name="adj5" fmla="val 642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C367F2-5615-504F-B88E-9C781CC558BB}">
      <dsp:nvSpPr>
        <dsp:cNvPr id="0" name=""/>
        <dsp:cNvSpPr/>
      </dsp:nvSpPr>
      <dsp:spPr>
        <a:xfrm>
          <a:off x="5322064" y="840088"/>
          <a:ext cx="2670417" cy="1061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900" kern="1200" dirty="0" err="1"/>
            <a:t>Pre-assessment</a:t>
          </a:r>
          <a:endParaRPr lang="fr-CA" sz="2900" kern="1200" dirty="0"/>
        </a:p>
      </dsp:txBody>
      <dsp:txXfrm>
        <a:off x="5353167" y="871191"/>
        <a:ext cx="2608211" cy="999730"/>
      </dsp:txXfrm>
    </dsp:sp>
    <dsp:sp modelId="{89F9BAA2-D644-E747-AF23-CFC7393D756D}">
      <dsp:nvSpPr>
        <dsp:cNvPr id="0" name=""/>
        <dsp:cNvSpPr/>
      </dsp:nvSpPr>
      <dsp:spPr>
        <a:xfrm>
          <a:off x="9303503" y="1371056"/>
          <a:ext cx="3004219" cy="24778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100" kern="1200" noProof="0" dirty="0"/>
            <a:t>HIV clinic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100" kern="1200" noProof="0" dirty="0"/>
            <a:t>Medical </a:t>
          </a:r>
          <a:r>
            <a:rPr lang="en-CA" sz="2100" kern="1200" noProof="0" dirty="0" err="1"/>
            <a:t>subspeciality</a:t>
          </a:r>
          <a:r>
            <a:rPr lang="en-CA" sz="2100" kern="1200" noProof="0" dirty="0"/>
            <a:t> service</a:t>
          </a:r>
        </a:p>
      </dsp:txBody>
      <dsp:txXfrm>
        <a:off x="9360525" y="1428078"/>
        <a:ext cx="2890175" cy="1832840"/>
      </dsp:txXfrm>
    </dsp:sp>
    <dsp:sp modelId="{1DEA931E-A56C-4140-8125-DFEF345ED76C}">
      <dsp:nvSpPr>
        <dsp:cNvPr id="0" name=""/>
        <dsp:cNvSpPr/>
      </dsp:nvSpPr>
      <dsp:spPr>
        <a:xfrm>
          <a:off x="10727683" y="870596"/>
          <a:ext cx="4895597" cy="4895597"/>
        </a:xfrm>
        <a:prstGeom prst="leftCircularArrow">
          <a:avLst>
            <a:gd name="adj1" fmla="val 5624"/>
            <a:gd name="adj2" fmla="val 735248"/>
            <a:gd name="adj3" fmla="val 2510759"/>
            <a:gd name="adj4" fmla="val 9024489"/>
            <a:gd name="adj5" fmla="val 656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3E57C7-F243-8A45-A6F9-E1C48C16F81F}">
      <dsp:nvSpPr>
        <dsp:cNvPr id="0" name=""/>
        <dsp:cNvSpPr/>
      </dsp:nvSpPr>
      <dsp:spPr>
        <a:xfrm>
          <a:off x="9971107" y="3317940"/>
          <a:ext cx="2670417" cy="1061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900" kern="1200" dirty="0" err="1"/>
            <a:t>Multidisciplinary</a:t>
          </a:r>
          <a:r>
            <a:rPr lang="fr-CA" sz="2900" kern="1200" dirty="0"/>
            <a:t> </a:t>
          </a:r>
          <a:r>
            <a:rPr lang="fr-CA" sz="2900" kern="1200" dirty="0" err="1"/>
            <a:t>assessment</a:t>
          </a:r>
          <a:endParaRPr lang="fr-CA" sz="2900" kern="1200" dirty="0"/>
        </a:p>
      </dsp:txBody>
      <dsp:txXfrm>
        <a:off x="10002210" y="3349043"/>
        <a:ext cx="2608211" cy="999730"/>
      </dsp:txXfrm>
    </dsp:sp>
    <dsp:sp modelId="{678F42D4-B223-294E-96F8-0F3950ABEE2B}">
      <dsp:nvSpPr>
        <dsp:cNvPr id="0" name=""/>
        <dsp:cNvSpPr/>
      </dsp:nvSpPr>
      <dsp:spPr>
        <a:xfrm>
          <a:off x="13790467" y="1371056"/>
          <a:ext cx="3810191" cy="24778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100" kern="1200" noProof="0" dirty="0"/>
            <a:t>Decision for SOT access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100" kern="1200" noProof="0" dirty="0"/>
            <a:t>Registration on the waiting list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100" kern="1200" noProof="0" dirty="0"/>
            <a:t>Withdrawal of the list if occurrence of any contraindications</a:t>
          </a:r>
        </a:p>
      </dsp:txBody>
      <dsp:txXfrm>
        <a:off x="13847489" y="1959047"/>
        <a:ext cx="3696147" cy="1832840"/>
      </dsp:txXfrm>
    </dsp:sp>
    <dsp:sp modelId="{2507215E-24EB-5046-8E3E-09311A954731}">
      <dsp:nvSpPr>
        <dsp:cNvPr id="0" name=""/>
        <dsp:cNvSpPr/>
      </dsp:nvSpPr>
      <dsp:spPr>
        <a:xfrm>
          <a:off x="16012857" y="-526986"/>
          <a:ext cx="4819572" cy="4819572"/>
        </a:xfrm>
        <a:prstGeom prst="circularArrow">
          <a:avLst>
            <a:gd name="adj1" fmla="val 5712"/>
            <a:gd name="adj2" fmla="val 748536"/>
            <a:gd name="adj3" fmla="val 19075953"/>
            <a:gd name="adj4" fmla="val 12575511"/>
            <a:gd name="adj5" fmla="val 666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538504-5C4E-274E-91E3-820784168D62}">
      <dsp:nvSpPr>
        <dsp:cNvPr id="0" name=""/>
        <dsp:cNvSpPr/>
      </dsp:nvSpPr>
      <dsp:spPr>
        <a:xfrm>
          <a:off x="15251323" y="840088"/>
          <a:ext cx="2670417" cy="1061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900" kern="1200" dirty="0" err="1"/>
            <a:t>Waiting</a:t>
          </a:r>
          <a:r>
            <a:rPr lang="fr-CA" sz="2900" kern="1200" dirty="0"/>
            <a:t> </a:t>
          </a:r>
          <a:r>
            <a:rPr lang="fr-CA" sz="2900" kern="1200" dirty="0" err="1"/>
            <a:t>list</a:t>
          </a:r>
          <a:endParaRPr lang="fr-CA" sz="2900" kern="1200" dirty="0"/>
        </a:p>
      </dsp:txBody>
      <dsp:txXfrm>
        <a:off x="15282426" y="871191"/>
        <a:ext cx="2608211" cy="999730"/>
      </dsp:txXfrm>
    </dsp:sp>
    <dsp:sp modelId="{76CF5E7C-41E2-AD4A-B6C3-DBAD9A521991}">
      <dsp:nvSpPr>
        <dsp:cNvPr id="0" name=""/>
        <dsp:cNvSpPr/>
      </dsp:nvSpPr>
      <dsp:spPr>
        <a:xfrm>
          <a:off x="19073757" y="1371056"/>
          <a:ext cx="3004219" cy="24778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2100" kern="1200" dirty="0" err="1"/>
            <a:t>Organ</a:t>
          </a:r>
          <a:r>
            <a:rPr lang="fr-CA" sz="2100" kern="1200" dirty="0"/>
            <a:t> donation </a:t>
          </a:r>
          <a:r>
            <a:rPr lang="fr-CA" sz="2100" kern="1200" dirty="0" err="1"/>
            <a:t>from</a:t>
          </a:r>
          <a:r>
            <a:rPr lang="fr-CA" sz="2100" kern="1200" dirty="0"/>
            <a:t> </a:t>
          </a:r>
          <a:r>
            <a:rPr lang="fr-CA" sz="2100" kern="1200" dirty="0" err="1"/>
            <a:t>deceased</a:t>
          </a:r>
          <a:r>
            <a:rPr lang="fr-CA" sz="2100" kern="1200" dirty="0"/>
            <a:t> </a:t>
          </a:r>
          <a:r>
            <a:rPr lang="fr-CA" sz="2100" kern="1200" dirty="0" err="1"/>
            <a:t>donors</a:t>
          </a:r>
          <a:endParaRPr lang="fr-CA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2100" kern="1200" dirty="0" err="1"/>
            <a:t>Elective</a:t>
          </a:r>
          <a:r>
            <a:rPr lang="fr-CA" sz="2100" kern="1200" dirty="0"/>
            <a:t> SOT </a:t>
          </a:r>
          <a:r>
            <a:rPr lang="fr-CA" sz="2100" kern="1200" dirty="0" err="1"/>
            <a:t>from</a:t>
          </a:r>
          <a:r>
            <a:rPr lang="fr-CA" sz="2100" kern="1200" dirty="0"/>
            <a:t> living </a:t>
          </a:r>
          <a:r>
            <a:rPr lang="fr-CA" sz="2100" kern="1200" dirty="0" err="1"/>
            <a:t>donors</a:t>
          </a:r>
          <a:endParaRPr lang="fr-CA" sz="2100" kern="1200" dirty="0"/>
        </a:p>
      </dsp:txBody>
      <dsp:txXfrm>
        <a:off x="19130779" y="1428078"/>
        <a:ext cx="2890175" cy="1832840"/>
      </dsp:txXfrm>
    </dsp:sp>
    <dsp:sp modelId="{DF57F969-9C5C-8948-B44B-4CC1331FA353}">
      <dsp:nvSpPr>
        <dsp:cNvPr id="0" name=""/>
        <dsp:cNvSpPr/>
      </dsp:nvSpPr>
      <dsp:spPr>
        <a:xfrm>
          <a:off x="20516006" y="1077523"/>
          <a:ext cx="4618553" cy="4618553"/>
        </a:xfrm>
        <a:prstGeom prst="leftCircularArrow">
          <a:avLst>
            <a:gd name="adj1" fmla="val 5961"/>
            <a:gd name="adj2" fmla="val 786108"/>
            <a:gd name="adj3" fmla="val 2561618"/>
            <a:gd name="adj4" fmla="val 9024489"/>
            <a:gd name="adj5" fmla="val 695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E9F202-B35E-E44A-89DA-81DA682E3E67}">
      <dsp:nvSpPr>
        <dsp:cNvPr id="0" name=""/>
        <dsp:cNvSpPr/>
      </dsp:nvSpPr>
      <dsp:spPr>
        <a:xfrm>
          <a:off x="19741362" y="3317940"/>
          <a:ext cx="2670417" cy="1061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900" kern="1200" dirty="0"/>
            <a:t>SOT</a:t>
          </a:r>
        </a:p>
      </dsp:txBody>
      <dsp:txXfrm>
        <a:off x="19772465" y="3349043"/>
        <a:ext cx="2608211" cy="999730"/>
      </dsp:txXfrm>
    </dsp:sp>
    <dsp:sp modelId="{CC782643-6444-6A49-892E-1C5D2E5C69B0}">
      <dsp:nvSpPr>
        <dsp:cNvPr id="0" name=""/>
        <dsp:cNvSpPr/>
      </dsp:nvSpPr>
      <dsp:spPr>
        <a:xfrm>
          <a:off x="23722800" y="1371056"/>
          <a:ext cx="3004219" cy="24778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2100" kern="1200" dirty="0"/>
            <a:t>SOT team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2100" kern="1200" dirty="0"/>
            <a:t>HIV </a:t>
          </a:r>
          <a:r>
            <a:rPr lang="fr-CA" sz="2100" kern="1200" dirty="0" err="1"/>
            <a:t>clinic</a:t>
          </a:r>
          <a:endParaRPr lang="fr-CA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2100" kern="1200" dirty="0" err="1"/>
            <a:t>Medical</a:t>
          </a:r>
          <a:r>
            <a:rPr lang="fr-CA" sz="2100" kern="1200" dirty="0"/>
            <a:t> </a:t>
          </a:r>
          <a:r>
            <a:rPr lang="fr-CA" sz="2100" kern="1200" dirty="0" err="1"/>
            <a:t>subspeciality</a:t>
          </a:r>
          <a:r>
            <a:rPr lang="fr-CA" sz="2100" kern="1200" dirty="0"/>
            <a:t> service</a:t>
          </a:r>
        </a:p>
      </dsp:txBody>
      <dsp:txXfrm>
        <a:off x="23779822" y="1959047"/>
        <a:ext cx="2890175" cy="1832840"/>
      </dsp:txXfrm>
    </dsp:sp>
    <dsp:sp modelId="{301285D2-95D0-5D4E-9F44-F38E14C4C917}">
      <dsp:nvSpPr>
        <dsp:cNvPr id="0" name=""/>
        <dsp:cNvSpPr/>
      </dsp:nvSpPr>
      <dsp:spPr>
        <a:xfrm>
          <a:off x="24390404" y="840088"/>
          <a:ext cx="2670417" cy="1061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900" kern="1200" dirty="0" err="1"/>
            <a:t>Follow</a:t>
          </a:r>
          <a:r>
            <a:rPr lang="fr-CA" sz="2900" kern="1200" dirty="0"/>
            <a:t>-up</a:t>
          </a:r>
        </a:p>
      </dsp:txBody>
      <dsp:txXfrm>
        <a:off x="24421507" y="871191"/>
        <a:ext cx="2608211" cy="9997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952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AA2320-7051-4086-BE30-05F3CED99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0" y="1752603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CB6650-51D1-4FB7-8D77-2EAACEEAD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90E7C8-7FF9-4C9C-8025-3CCF1F5801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17520" y="30510482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D6BDF-9D0E-4E2B-85B8-D8F4790360C9}" type="datetimeFigureOut">
              <a:rPr lang="en-US" smtClean="0"/>
              <a:t>6/22/20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C26B8D-9A00-4784-BBA0-627D012CA8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538960" y="30510482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72DF0-F4C0-44E8-9F72-FFC4534F33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998160" y="30510482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075EA-769C-4ECD-B48E-D6FCDC24F876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6B75E9-20AF-4508-B0B1-37EB62C7573F}"/>
              </a:ext>
            </a:extLst>
          </p:cNvPr>
          <p:cNvSpPr/>
          <p:nvPr userDrawn="1"/>
        </p:nvSpPr>
        <p:spPr>
          <a:xfrm>
            <a:off x="43159680" y="0"/>
            <a:ext cx="731520" cy="32918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4" rIns="68568" bIns="34284"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08E2B7-FD7C-4917-9116-BC481670380D}"/>
              </a:ext>
            </a:extLst>
          </p:cNvPr>
          <p:cNvSpPr/>
          <p:nvPr userDrawn="1"/>
        </p:nvSpPr>
        <p:spPr>
          <a:xfrm>
            <a:off x="-3" y="0"/>
            <a:ext cx="731520" cy="32918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4" rIns="68568" bIns="34284"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459857-EC20-4725-9729-C46C2B82E67B}"/>
              </a:ext>
            </a:extLst>
          </p:cNvPr>
          <p:cNvSpPr/>
          <p:nvPr userDrawn="1"/>
        </p:nvSpPr>
        <p:spPr>
          <a:xfrm>
            <a:off x="0" y="0"/>
            <a:ext cx="43891200" cy="411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4" rIns="68568" bIns="34284"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D01061-EB55-4BDA-9715-6B258A79D235}"/>
              </a:ext>
            </a:extLst>
          </p:cNvPr>
          <p:cNvSpPr/>
          <p:nvPr userDrawn="1"/>
        </p:nvSpPr>
        <p:spPr>
          <a:xfrm>
            <a:off x="0" y="28803600"/>
            <a:ext cx="43891200" cy="4114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4" rIns="68568" bIns="34284" rtlCol="0" anchor="ctr"/>
          <a:lstStyle/>
          <a:p>
            <a:pPr algn="ctr"/>
            <a:endParaRPr lang="en-US" dirty="0"/>
          </a:p>
        </p:txBody>
      </p:sp>
      <p:sp>
        <p:nvSpPr>
          <p:cNvPr id="11" name="Instructions">
            <a:extLst>
              <a:ext uri="{FF2B5EF4-FFF2-40B4-BE49-F238E27FC236}">
                <a16:creationId xmlns:a16="http://schemas.microsoft.com/office/drawing/2014/main" id="{2635A212-2F14-4E54-B188-2E68FF297809}"/>
              </a:ext>
            </a:extLst>
          </p:cNvPr>
          <p:cNvSpPr/>
          <p:nvPr userDrawn="1"/>
        </p:nvSpPr>
        <p:spPr>
          <a:xfrm>
            <a:off x="-10515600" y="0"/>
            <a:ext cx="9601200" cy="32918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1421" tIns="171421" rIns="171421" bIns="171421" rtlCol="0" anchor="t"/>
          <a:lstStyle>
            <a:defPPr>
              <a:defRPr lang="en-US"/>
            </a:defPPr>
            <a:lvl1pPr marL="0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843430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3686861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530291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373722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9217152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1060582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904013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4747443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  <a:spcAft>
                <a:spcPts val="1800"/>
              </a:spcAft>
            </a:pPr>
            <a:r>
              <a:rPr lang="en-US" sz="720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Poster Print Size:</a:t>
            </a:r>
            <a:endParaRPr sz="7200" dirty="0">
              <a:solidFill>
                <a:srgbClr val="7F7F7F"/>
              </a:solidFill>
              <a:latin typeface="Calibri" pitchFamily="34" charset="0"/>
              <a:cs typeface="Calibri" panose="020F0502020204030204" pitchFamily="34" charset="0"/>
            </a:endParaRPr>
          </a:p>
          <a:p>
            <a:pPr lvl="0">
              <a:spcBef>
                <a:spcPts val="0"/>
              </a:spcBef>
              <a:spcAft>
                <a:spcPts val="1800"/>
              </a:spcAft>
            </a:pPr>
            <a:r>
              <a:rPr lang="en-US" sz="490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This poster template is 36” high by 48” wide. It can be used to print any poster with a 3:4 aspect ratio.</a:t>
            </a:r>
          </a:p>
          <a:p>
            <a:pPr lvl="0">
              <a:spcBef>
                <a:spcPts val="0"/>
              </a:spcBef>
              <a:spcAft>
                <a:spcPts val="1800"/>
              </a:spcAft>
            </a:pPr>
            <a:r>
              <a:rPr lang="en-US" sz="720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Placeholders</a:t>
            </a:r>
            <a:r>
              <a:rPr sz="720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:</a:t>
            </a:r>
          </a:p>
          <a:p>
            <a:pPr lvl="0">
              <a:spcBef>
                <a:spcPts val="0"/>
              </a:spcBef>
              <a:spcAft>
                <a:spcPts val="1800"/>
              </a:spcAft>
            </a:pPr>
            <a:r>
              <a:rPr sz="490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The </a:t>
            </a:r>
            <a:r>
              <a:rPr lang="en-US" sz="490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various elements included</a:t>
            </a:r>
            <a:r>
              <a:rPr sz="490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 in this </a:t>
            </a:r>
            <a:r>
              <a:rPr lang="en-US" sz="490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poster are ones</a:t>
            </a:r>
            <a:r>
              <a:rPr lang="en-US" sz="4900" baseline="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 we often see in medical, research, and scientific posters.</a:t>
            </a:r>
            <a:r>
              <a:rPr sz="490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 </a:t>
            </a:r>
            <a:r>
              <a:rPr lang="en-US" sz="490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Feel</a:t>
            </a:r>
            <a:r>
              <a:rPr lang="en-US" sz="4900" baseline="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 free to edit, move,  add, and delete items, or change the layout to suit your needs. Always check with your conference organizer for specific requirements.</a:t>
            </a:r>
          </a:p>
          <a:p>
            <a:pPr lvl="0">
              <a:spcBef>
                <a:spcPts val="0"/>
              </a:spcBef>
              <a:spcAft>
                <a:spcPts val="1800"/>
              </a:spcAft>
            </a:pPr>
            <a:r>
              <a:rPr lang="en-US" sz="720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Image</a:t>
            </a:r>
            <a:r>
              <a:rPr lang="en-US" sz="7200" baseline="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 Quality</a:t>
            </a:r>
            <a:r>
              <a:rPr lang="en-US" sz="720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:</a:t>
            </a:r>
          </a:p>
          <a:p>
            <a:pPr lvl="0">
              <a:spcBef>
                <a:spcPts val="0"/>
              </a:spcBef>
              <a:spcAft>
                <a:spcPts val="1800"/>
              </a:spcAft>
            </a:pPr>
            <a:r>
              <a:rPr lang="en-US" sz="490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You can place digital photos or logo art in your poster file by selecting the </a:t>
            </a:r>
            <a:r>
              <a:rPr lang="en-US" sz="4900" b="1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Insert, Picture</a:t>
            </a:r>
            <a:r>
              <a:rPr lang="en-US" sz="490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 command, or by using standard copy &amp; paste. For best results, all graphic elements should be at least </a:t>
            </a:r>
            <a:r>
              <a:rPr lang="en-US" sz="4900" b="1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150-200 pixels per inch in their final printed size</a:t>
            </a:r>
            <a:r>
              <a:rPr lang="en-US" sz="490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. For instance, a 1600 x 1200 pixel</a:t>
            </a:r>
            <a:r>
              <a:rPr lang="en-US" sz="4900" baseline="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 photo will usually look fine up to </a:t>
            </a:r>
            <a:r>
              <a:rPr lang="en-US" sz="490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8“-10” wide on your printed poster.</a:t>
            </a:r>
          </a:p>
          <a:p>
            <a:pPr lvl="0">
              <a:spcBef>
                <a:spcPts val="0"/>
              </a:spcBef>
              <a:spcAft>
                <a:spcPts val="1800"/>
              </a:spcAft>
            </a:pPr>
            <a:r>
              <a:rPr lang="en-US" sz="490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To preview the print quality of images, select a magnification of 100% when previewing your poster. This will give you a good idea of what it will look like in print. If you are laying out a large poster and using half-scale dimensions, be sure to preview your graphics at 200% to see them at their final printed size.</a:t>
            </a:r>
          </a:p>
          <a:p>
            <a:pPr lvl="0">
              <a:spcBef>
                <a:spcPts val="0"/>
              </a:spcBef>
              <a:spcAft>
                <a:spcPts val="1800"/>
              </a:spcAft>
            </a:pPr>
            <a:r>
              <a:rPr lang="en-US" sz="490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Please note that graphics from websites (such as the logo on your hospital's or university's home page) will only be 72dpi and not suitable for printing.</a:t>
            </a:r>
          </a:p>
          <a:p>
            <a:pPr lvl="0" algn="ctr">
              <a:spcBef>
                <a:spcPts val="0"/>
              </a:spcBef>
              <a:spcAft>
                <a:spcPts val="1800"/>
              </a:spcAft>
            </a:pPr>
            <a:br>
              <a:rPr lang="en-US" sz="360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</a:br>
            <a:r>
              <a:rPr lang="en-US" sz="360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[This sidebar area does not print.]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C03A960-1683-409E-A55D-F51A19859FC5}"/>
              </a:ext>
            </a:extLst>
          </p:cNvPr>
          <p:cNvGrpSpPr/>
          <p:nvPr userDrawn="1"/>
        </p:nvGrpSpPr>
        <p:grpSpPr>
          <a:xfrm>
            <a:off x="44805600" y="0"/>
            <a:ext cx="9601200" cy="32918400"/>
            <a:chOff x="33832800" y="0"/>
            <a:chExt cx="12801600" cy="43891200"/>
          </a:xfrm>
        </p:grpSpPr>
        <p:sp>
          <p:nvSpPr>
            <p:cNvPr id="13" name="Instructions">
              <a:extLst>
                <a:ext uri="{FF2B5EF4-FFF2-40B4-BE49-F238E27FC236}">
                  <a16:creationId xmlns:a16="http://schemas.microsoft.com/office/drawing/2014/main" id="{AB929665-0AA8-4244-A1ED-F55D3543CCB6}"/>
                </a:ext>
              </a:extLst>
            </p:cNvPr>
            <p:cNvSpPr/>
            <p:nvPr userDrawn="1"/>
          </p:nvSpPr>
          <p:spPr>
            <a:xfrm>
              <a:off x="33832800" y="0"/>
              <a:ext cx="12801600" cy="43891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28600" tIns="228600" rIns="228600" bIns="228600" rtlCol="0" anchor="t"/>
            <a:lstStyle>
              <a:defPPr>
                <a:defRPr lang="en-US"/>
              </a:defPPr>
              <a:lvl1pPr marL="0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843430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3686861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5530291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7373722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9217152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11060582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12904013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14747443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spcAft>
                  <a:spcPts val="1800"/>
                </a:spcAft>
              </a:pPr>
              <a:r>
                <a:rPr lang="en-US" sz="720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Change</a:t>
              </a:r>
              <a:r>
                <a:rPr lang="en-US" sz="7200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Color Theme</a:t>
              </a:r>
              <a:r>
                <a:rPr lang="en-US" sz="720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:</a:t>
              </a:r>
              <a:endParaRPr sz="72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800"/>
                </a:spcAft>
              </a:pPr>
              <a:r>
                <a:rPr lang="en-US" sz="490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This template is designed to use the built-in color themes in</a:t>
              </a:r>
              <a:r>
                <a:rPr lang="en-US" sz="4900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the newer versions of PowerPoint.</a:t>
              </a:r>
            </a:p>
            <a:p>
              <a:pPr lvl="0">
                <a:spcBef>
                  <a:spcPts val="0"/>
                </a:spcBef>
                <a:spcAft>
                  <a:spcPts val="1800"/>
                </a:spcAft>
              </a:pPr>
              <a:r>
                <a:rPr lang="en-US" sz="4900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To change the color theme, select the </a:t>
              </a:r>
              <a:r>
                <a:rPr lang="en-US" sz="4900" b="1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Design</a:t>
              </a:r>
              <a:r>
                <a:rPr lang="en-US" sz="4900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tab, then select the </a:t>
              </a:r>
              <a:r>
                <a:rPr lang="en-US" sz="4900" b="1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Colors</a:t>
              </a:r>
              <a:r>
                <a:rPr lang="en-US" sz="4900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drop-down list.</a:t>
              </a:r>
            </a:p>
            <a:p>
              <a:pPr lvl="0">
                <a:spcBef>
                  <a:spcPts val="0"/>
                </a:spcBef>
                <a:spcAft>
                  <a:spcPts val="1800"/>
                </a:spcAft>
              </a:pPr>
              <a:endParaRPr lang="en-US" sz="4900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800"/>
                </a:spcAft>
              </a:pPr>
              <a:endParaRPr lang="en-US" sz="4900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800"/>
                </a:spcAft>
              </a:pPr>
              <a:endParaRPr lang="en-US" sz="4900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800"/>
                </a:spcAft>
              </a:pPr>
              <a:endParaRPr lang="en-US" sz="4900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800"/>
                </a:spcAft>
              </a:pPr>
              <a:endParaRPr lang="en-US" sz="4900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800"/>
                </a:spcAft>
              </a:pPr>
              <a:endParaRPr lang="en-US" sz="4900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800"/>
                </a:spcAft>
              </a:pPr>
              <a:endParaRPr lang="en-US" sz="4900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800"/>
                </a:spcAft>
              </a:pPr>
              <a:endParaRPr lang="en-US" sz="4900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800"/>
                </a:spcAft>
              </a:pPr>
              <a:endParaRPr lang="en-US" sz="4900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800"/>
                </a:spcAft>
              </a:pPr>
              <a:r>
                <a:rPr lang="en-US" sz="4900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The default color theme for this template is “Office”, so you can always return to that after trying some of the alternatives.</a:t>
              </a:r>
            </a:p>
            <a:p>
              <a:pPr lvl="0">
                <a:spcBef>
                  <a:spcPts val="0"/>
                </a:spcBef>
                <a:spcAft>
                  <a:spcPts val="1800"/>
                </a:spcAft>
              </a:pPr>
              <a:r>
                <a:rPr lang="en-US" sz="720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Printing Your Poster:</a:t>
              </a:r>
            </a:p>
            <a:p>
              <a:pPr lvl="0">
                <a:spcBef>
                  <a:spcPts val="0"/>
                </a:spcBef>
                <a:spcAft>
                  <a:spcPts val="1800"/>
                </a:spcAft>
              </a:pPr>
              <a:r>
                <a:rPr lang="en-US" sz="490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Once your poster file is ready, visit</a:t>
              </a:r>
              <a:r>
                <a:rPr lang="en-US" sz="4900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</a:t>
              </a:r>
              <a:r>
                <a:rPr lang="en-US" sz="4900" b="1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www.genigraphics.com</a:t>
              </a:r>
              <a:r>
                <a:rPr lang="en-US" sz="4900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to order a high-quality, affordable poster print. Every order receives a free design review and we can deliver as fast as next business day within the US and Canada. </a:t>
              </a:r>
            </a:p>
            <a:p>
              <a:pPr lvl="0">
                <a:spcBef>
                  <a:spcPts val="0"/>
                </a:spcBef>
                <a:spcAft>
                  <a:spcPts val="1800"/>
                </a:spcAft>
              </a:pPr>
              <a:r>
                <a:rPr lang="en-US" sz="4900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Genigraphics® has been producing output from PowerPoint® longer than anyone in the industry; dating back to when we helped Microsoft® design the PowerPoint® software. </a:t>
              </a:r>
            </a:p>
            <a:p>
              <a:pPr lvl="0">
                <a:spcBef>
                  <a:spcPts val="0"/>
                </a:spcBef>
                <a:spcAft>
                  <a:spcPts val="0"/>
                </a:spcAft>
              </a:pPr>
              <a:endParaRPr lang="en-US" sz="4900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4900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US and Canada:  1-800-790-4001</a:t>
              </a:r>
              <a:br>
                <a:rPr lang="en-US" sz="4900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</a:br>
              <a:r>
                <a:rPr lang="en-US" sz="4900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Email: info@genigraphics.com</a:t>
              </a:r>
            </a:p>
            <a:p>
              <a:pPr lvl="0" algn="ctr">
                <a:spcBef>
                  <a:spcPts val="0"/>
                </a:spcBef>
                <a:spcAft>
                  <a:spcPts val="0"/>
                </a:spcAft>
              </a:pPr>
              <a:br>
                <a:rPr lang="en-US" sz="360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</a:br>
              <a:r>
                <a:rPr lang="en-US" sz="360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[This sidebar area does not print.]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BC9F82D-95DA-49DA-BE65-A0623C7DA1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81342" y="9260274"/>
              <a:ext cx="11904515" cy="10246926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C3E37D2B-E2A9-420A-AA43-8831BDD4649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00" y="32613600"/>
            <a:ext cx="5297435" cy="18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493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txStyles>
    <p:titleStyle>
      <a:lvl1pPr algn="l" defTabSz="3291840" rtl="0" eaLnBrk="1" latinLnBrk="0" hangingPunct="1">
        <a:lnSpc>
          <a:spcPct val="90000"/>
        </a:lnSpc>
        <a:spcBef>
          <a:spcPct val="0"/>
        </a:spcBef>
        <a:buNone/>
        <a:defRPr sz="8000" b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822960" indent="-822960" algn="l" defTabSz="3291840" rtl="0" eaLnBrk="1" latinLnBrk="0" hangingPunct="1">
        <a:lnSpc>
          <a:spcPct val="90000"/>
        </a:lnSpc>
        <a:spcBef>
          <a:spcPts val="3600"/>
        </a:spcBef>
        <a:buFont typeface="Arial" panose="020B0604020202020204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1pPr>
      <a:lvl2pPr marL="246888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60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740664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905256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234440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99032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2pPr>
      <a:lvl3pPr marL="32918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3pPr>
      <a:lvl4pPr marL="49377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822960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98755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15214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1673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1.xml"/><Relationship Id="rId7" Type="http://schemas.openxmlformats.org/officeDocument/2006/relationships/diagramLayout" Target="../diagrams/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diagramData" Target="../diagrams/data1.xml"/><Relationship Id="rId11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microsoft.com/office/2007/relationships/diagramDrawing" Target="../diagrams/drawing1.xml"/><Relationship Id="rId4" Type="http://schemas.openxmlformats.org/officeDocument/2006/relationships/image" Target="../media/image3.jpg"/><Relationship Id="rId9" Type="http://schemas.openxmlformats.org/officeDocument/2006/relationships/diagramColors" Target="../diagrams/colors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2"/>
          <p:cNvSpPr txBox="1">
            <a:spLocks noChangeArrowheads="1"/>
          </p:cNvSpPr>
          <p:nvPr/>
        </p:nvSpPr>
        <p:spPr bwMode="auto">
          <a:xfrm>
            <a:off x="5712143" y="620391"/>
            <a:ext cx="32466913" cy="180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7137" tIns="342842" rIns="137137" bIns="342842" anchor="ctr" anchorCtr="0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72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Delays in solid organ transplant evaluation among HIV-infected patients</a:t>
            </a:r>
          </a:p>
        </p:txBody>
      </p:sp>
      <p:sp>
        <p:nvSpPr>
          <p:cNvPr id="5" name="Text Box 123"/>
          <p:cNvSpPr txBox="1">
            <a:spLocks noChangeArrowheads="1"/>
          </p:cNvSpPr>
          <p:nvPr/>
        </p:nvSpPr>
        <p:spPr bwMode="auto">
          <a:xfrm>
            <a:off x="5703753" y="2324100"/>
            <a:ext cx="32475303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7137" tIns="137137" rIns="137137" bIns="137137" anchor="ctr" anchorCtr="0"/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Georges Ambaraghassi</a:t>
            </a:r>
            <a:r>
              <a:rPr lang="en-US" sz="3800" baseline="300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3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8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Héloise</a:t>
            </a:r>
            <a:r>
              <a:rPr lang="en-US" sz="3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Cardinal</a:t>
            </a:r>
            <a:r>
              <a:rPr lang="en-US" sz="3800" baseline="300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Claude Fortin</a:t>
            </a:r>
            <a:r>
              <a:rPr lang="en-US" sz="3800" baseline="300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3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Marie-Chantal Fortin</a:t>
            </a:r>
            <a:r>
              <a:rPr lang="en-US" sz="3800" baseline="300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Pasquale Ferraro</a:t>
            </a:r>
            <a:r>
              <a:rPr lang="en-US" sz="3800" baseline="300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3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Jacques Malaise</a:t>
            </a:r>
            <a:r>
              <a:rPr lang="en-US" sz="3800" baseline="300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3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Valérie Martel-Laferrière</a:t>
            </a:r>
            <a:r>
              <a:rPr lang="en-US" sz="3800" baseline="300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3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Michel R. Pâquet</a:t>
            </a:r>
            <a:r>
              <a:rPr lang="en-US" sz="3800" baseline="300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Charles Poirier</a:t>
            </a:r>
            <a:r>
              <a:rPr lang="en-US" sz="3800" baseline="300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sz="3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Danielle Rouleau</a:t>
            </a:r>
            <a:r>
              <a:rPr lang="en-US" sz="3800" baseline="300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US" sz="3800" dirty="0">
              <a:solidFill>
                <a:schemeClr val="accent3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r>
              <a:rPr lang="en-US" baseline="300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 de </a:t>
            </a:r>
            <a:r>
              <a:rPr lang="en-US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Microbiologie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médicale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en-US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infectiologie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Centre </a:t>
            </a:r>
            <a:r>
              <a:rPr lang="en-US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Hospitalier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l’Université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Montréal, </a:t>
            </a:r>
            <a:r>
              <a:rPr lang="en-US" baseline="300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 de </a:t>
            </a:r>
            <a:r>
              <a:rPr lang="en-US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Néphrologie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Centre </a:t>
            </a:r>
            <a:r>
              <a:rPr lang="en-US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Hospitalier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l’Université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Montréal, </a:t>
            </a:r>
            <a:r>
              <a:rPr lang="en-US" baseline="300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 de </a:t>
            </a:r>
            <a:r>
              <a:rPr lang="en-US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Chirurgie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Thoracique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Centre </a:t>
            </a:r>
            <a:r>
              <a:rPr lang="en-US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Hospitalier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l’Université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Montréal, </a:t>
            </a:r>
            <a:r>
              <a:rPr lang="en-US" baseline="300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 de </a:t>
            </a:r>
            <a:r>
              <a:rPr lang="en-US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Chirurgie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Greffe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rénale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en-US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pancréatique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Centre </a:t>
            </a:r>
            <a:r>
              <a:rPr lang="en-US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Hospitalier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l’Université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Montréal, </a:t>
            </a:r>
            <a:r>
              <a:rPr lang="en-US" baseline="300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 de </a:t>
            </a:r>
            <a:r>
              <a:rPr lang="en-US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Pneumologie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Centre </a:t>
            </a:r>
            <a:r>
              <a:rPr lang="en-US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Hospitalier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l’Université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Montréal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706881" y="31775400"/>
            <a:ext cx="12923519" cy="931012"/>
          </a:xfrm>
          <a:prstGeom prst="rect">
            <a:avLst/>
          </a:prstGeom>
          <a:noFill/>
        </p:spPr>
        <p:txBody>
          <a:bodyPr wrap="square" lIns="68568" tIns="34284" rIns="68568" bIns="34284" rtlCol="0">
            <a:spAutoFit/>
          </a:bodyPr>
          <a:lstStyle/>
          <a:p>
            <a:r>
              <a:rPr lang="en-US" sz="2800" dirty="0"/>
              <a:t>Georges Ambaraghassi, PharmD, MD</a:t>
            </a:r>
          </a:p>
          <a:p>
            <a:r>
              <a:rPr lang="en-US" sz="2800" dirty="0" err="1"/>
              <a:t>georges.ambaraghassi@umontreal.ca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1706880" y="31019651"/>
            <a:ext cx="1937494" cy="746346"/>
          </a:xfrm>
          <a:prstGeom prst="rect">
            <a:avLst/>
          </a:prstGeom>
          <a:noFill/>
        </p:spPr>
        <p:txBody>
          <a:bodyPr wrap="none" lIns="68568" tIns="34284" rIns="68568" bIns="34284" rtlCol="0">
            <a:spAutoFit/>
          </a:bodyPr>
          <a:lstStyle/>
          <a:p>
            <a:r>
              <a:rPr lang="en-US" sz="4400" b="1" dirty="0"/>
              <a:t>Contact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1945600" y="29679898"/>
            <a:ext cx="20482560" cy="1800469"/>
          </a:xfrm>
          <a:prstGeom prst="rect">
            <a:avLst/>
          </a:prstGeom>
          <a:noFill/>
        </p:spPr>
        <p:txBody>
          <a:bodyPr wrap="square" lIns="68568" tIns="68568" rIns="68568" bIns="68568" numCol="1" spcCol="342842" rtlCol="0">
            <a:spAutoFit/>
          </a:bodyPr>
          <a:lstStyle/>
          <a:p>
            <a:pPr marL="342842" indent="-342842">
              <a:buFont typeface="+mj-lt"/>
              <a:buAutoNum type="arabicPeriod"/>
            </a:pPr>
            <a:r>
              <a:rPr lang="en-CA" dirty="0"/>
              <a:t>Antiretroviral Therapy Cohort C. Causes of death in HIV-1-infected patients treated with antiretroviral therapy, 1996–2006: Collaborative analysis of 13 HIV cohort studies. Clin Infect Dis. 2010;50(10):1387–96</a:t>
            </a:r>
          </a:p>
          <a:p>
            <a:pPr marL="342842" indent="-342842">
              <a:buFont typeface="+mj-lt"/>
              <a:buAutoNum type="arabicPeriod"/>
            </a:pPr>
            <a:r>
              <a:rPr lang="en-CA" dirty="0"/>
              <a:t>Stock PG, </a:t>
            </a:r>
            <a:r>
              <a:rPr lang="en-CA" dirty="0" err="1"/>
              <a:t>Barin</a:t>
            </a:r>
            <a:r>
              <a:rPr lang="en-CA" dirty="0"/>
              <a:t> B, Murphy B, </a:t>
            </a:r>
            <a:r>
              <a:rPr lang="en-CA" dirty="0" err="1"/>
              <a:t>Hanto</a:t>
            </a:r>
            <a:r>
              <a:rPr lang="en-CA" dirty="0"/>
              <a:t> D, Diego JM, Light J, et al. Outcomes of kidney transplantation in HIV infected recipients. N </a:t>
            </a:r>
            <a:r>
              <a:rPr lang="en-CA" dirty="0" err="1"/>
              <a:t>Engl</a:t>
            </a:r>
            <a:r>
              <a:rPr lang="en-CA" dirty="0"/>
              <a:t> </a:t>
            </a:r>
            <a:r>
              <a:rPr lang="en-CA" dirty="0" err="1"/>
              <a:t>JMed</a:t>
            </a:r>
            <a:r>
              <a:rPr lang="en-CA" dirty="0"/>
              <a:t>. 2010;363(21):2004–14</a:t>
            </a:r>
          </a:p>
          <a:p>
            <a:pPr marL="342842" indent="-342842">
              <a:buFont typeface="+mj-lt"/>
              <a:buAutoNum type="arabicPeriod"/>
            </a:pPr>
            <a:r>
              <a:rPr lang="en-CA" dirty="0" err="1"/>
              <a:t>Terrault</a:t>
            </a:r>
            <a:r>
              <a:rPr lang="en-CA" dirty="0"/>
              <a:t> NA, Roland ME, Schiano T, Dove L, Wong MT, </a:t>
            </a:r>
            <a:r>
              <a:rPr lang="en-CA" dirty="0" err="1"/>
              <a:t>Poordad</a:t>
            </a:r>
            <a:r>
              <a:rPr lang="en-CA" dirty="0"/>
              <a:t> F, et al. Outcomes of liver transplant recipients with hepatitis c and human immunodeficiency virus coinfection. Liver </a:t>
            </a:r>
            <a:r>
              <a:rPr lang="en-CA" dirty="0" err="1"/>
              <a:t>Transpl</a:t>
            </a:r>
            <a:r>
              <a:rPr lang="en-CA" dirty="0"/>
              <a:t>. 2012;18(6):716–26</a:t>
            </a:r>
          </a:p>
          <a:p>
            <a:pPr marL="342842" indent="-342842">
              <a:buFont typeface="+mj-lt"/>
              <a:buAutoNum type="arabicPeriod"/>
            </a:pPr>
            <a:r>
              <a:rPr lang="en-CA" dirty="0"/>
              <a:t>Locke JE, Mehta S, </a:t>
            </a:r>
            <a:r>
              <a:rPr lang="en-CA" dirty="0" err="1"/>
              <a:t>Sawinski</a:t>
            </a:r>
            <a:r>
              <a:rPr lang="en-CA" dirty="0"/>
              <a:t> D, et al. Access to Kidney Transplantation among HIV-Infected Waitlist Candidates. </a:t>
            </a:r>
            <a:r>
              <a:rPr lang="en-CA" i="1" dirty="0"/>
              <a:t>Clin J Am Soc </a:t>
            </a:r>
            <a:r>
              <a:rPr lang="en-CA" i="1" dirty="0" err="1"/>
              <a:t>Nephrol</a:t>
            </a:r>
            <a:r>
              <a:rPr lang="en-CA" dirty="0"/>
              <a:t>. 2017;12(3):467‐475.</a:t>
            </a:r>
          </a:p>
          <a:p>
            <a:pPr marL="342842" indent="-342842">
              <a:buFont typeface="+mj-lt"/>
              <a:buAutoNum type="arabicPeriod"/>
            </a:pPr>
            <a:r>
              <a:rPr lang="en-CA" dirty="0"/>
              <a:t>Lee DH, Boyle SM, </a:t>
            </a:r>
            <a:r>
              <a:rPr lang="en-CA" dirty="0" err="1"/>
              <a:t>Malat</a:t>
            </a:r>
            <a:r>
              <a:rPr lang="en-CA" dirty="0"/>
              <a:t> GE, et al. Barriers to listing for HIV-infected patients being evaluated for kidney transplantation. </a:t>
            </a:r>
            <a:r>
              <a:rPr lang="en-CA" i="1" dirty="0" err="1"/>
              <a:t>Transpl</a:t>
            </a:r>
            <a:r>
              <a:rPr lang="en-CA" i="1" dirty="0"/>
              <a:t> Infect Dis</a:t>
            </a:r>
            <a:r>
              <a:rPr lang="en-CA" dirty="0"/>
              <a:t>. 2017;19(6):10.1111/tid.12777.</a:t>
            </a:r>
          </a:p>
          <a:p>
            <a:pPr marL="342842" indent="-342842">
              <a:buFont typeface="+mj-lt"/>
              <a:buAutoNum type="arabicPeriod"/>
            </a:pPr>
            <a:r>
              <a:rPr lang="fr-CA" dirty="0"/>
              <a:t>Ambaraghassi G, Cardinal H, </a:t>
            </a:r>
            <a:r>
              <a:rPr lang="fr-CA" dirty="0" err="1"/>
              <a:t>Corsilli</a:t>
            </a:r>
            <a:r>
              <a:rPr lang="fr-CA" dirty="0"/>
              <a:t> D, et al. First Canadian Case Report of </a:t>
            </a:r>
            <a:r>
              <a:rPr lang="fr-CA" dirty="0" err="1"/>
              <a:t>Kidney</a:t>
            </a:r>
            <a:r>
              <a:rPr lang="fr-CA" dirty="0"/>
              <a:t> Transplantation </a:t>
            </a:r>
            <a:r>
              <a:rPr lang="fr-CA" dirty="0" err="1"/>
              <a:t>From</a:t>
            </a:r>
            <a:r>
              <a:rPr lang="fr-CA" dirty="0"/>
              <a:t> an HIV-Positive </a:t>
            </a:r>
            <a:r>
              <a:rPr lang="fr-CA" dirty="0" err="1"/>
              <a:t>Donor</a:t>
            </a:r>
            <a:r>
              <a:rPr lang="fr-CA" dirty="0"/>
              <a:t> to an HIV-Positive </a:t>
            </a:r>
            <a:r>
              <a:rPr lang="fr-CA" dirty="0" err="1"/>
              <a:t>Recipient</a:t>
            </a:r>
            <a:r>
              <a:rPr lang="fr-CA" dirty="0"/>
              <a:t>. </a:t>
            </a:r>
            <a:r>
              <a:rPr lang="fr-CA" i="1" dirty="0"/>
              <a:t>Can J </a:t>
            </a:r>
            <a:r>
              <a:rPr lang="fr-CA" i="1" dirty="0" err="1"/>
              <a:t>Kidney</a:t>
            </a:r>
            <a:r>
              <a:rPr lang="fr-CA" i="1" dirty="0"/>
              <a:t> </a:t>
            </a:r>
            <a:r>
              <a:rPr lang="fr-CA" i="1" dirty="0" err="1"/>
              <a:t>Health</a:t>
            </a:r>
            <a:r>
              <a:rPr lang="fr-CA" i="1" dirty="0"/>
              <a:t> Dis</a:t>
            </a:r>
            <a:r>
              <a:rPr lang="fr-CA" dirty="0"/>
              <a:t>. 2017;4:2054358117695792.</a:t>
            </a:r>
            <a:endParaRPr lang="en-CA" dirty="0"/>
          </a:p>
        </p:txBody>
      </p:sp>
      <p:sp>
        <p:nvSpPr>
          <p:cNvPr id="27" name="TextBox 26"/>
          <p:cNvSpPr txBox="1"/>
          <p:nvPr/>
        </p:nvSpPr>
        <p:spPr>
          <a:xfrm>
            <a:off x="21945603" y="28956000"/>
            <a:ext cx="2703473" cy="746346"/>
          </a:xfrm>
          <a:prstGeom prst="rect">
            <a:avLst/>
          </a:prstGeom>
          <a:noFill/>
        </p:spPr>
        <p:txBody>
          <a:bodyPr wrap="none" lIns="68568" tIns="34284" rIns="68568" bIns="34284" rtlCol="0">
            <a:spAutoFit/>
          </a:bodyPr>
          <a:lstStyle/>
          <a:p>
            <a:r>
              <a:rPr lang="en-US" sz="4400" b="1" dirty="0"/>
              <a:t>References</a:t>
            </a:r>
          </a:p>
        </p:txBody>
      </p:sp>
      <p:sp>
        <p:nvSpPr>
          <p:cNvPr id="10" name="Text Box 189"/>
          <p:cNvSpPr txBox="1">
            <a:spLocks noChangeArrowheads="1"/>
          </p:cNvSpPr>
          <p:nvPr/>
        </p:nvSpPr>
        <p:spPr bwMode="auto">
          <a:xfrm>
            <a:off x="1463040" y="5486400"/>
            <a:ext cx="13167360" cy="372405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txBody>
          <a:bodyPr lIns="137137" tIns="137137" rIns="137137" bIns="137137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3200" dirty="0">
                <a:latin typeface="Calibri" panose="020F0502020204030204" pitchFamily="34" charset="0"/>
                <a:cs typeface="Calibri" panose="020F0502020204030204" pitchFamily="34" charset="0"/>
              </a:rPr>
              <a:t>Chronic diseases are associated with significant morbidity and mortality in HIV-infected patients and might lead ultimately to end-stage organ disease</a:t>
            </a:r>
            <a:r>
              <a:rPr lang="en-CA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CA" sz="3200" dirty="0">
                <a:latin typeface="Calibri" panose="020F0502020204030204" pitchFamily="34" charset="0"/>
                <a:cs typeface="Calibri" panose="020F0502020204030204" pitchFamily="34" charset="0"/>
              </a:rPr>
              <a:t>. Solid organ transplantation (SOT) has shown to confer increased survival benefits to HIV-infected patients with end-stage organ disease and organ failure</a:t>
            </a:r>
            <a:r>
              <a:rPr lang="en-CA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2, 3</a:t>
            </a:r>
            <a:r>
              <a:rPr lang="en-CA" sz="3200" dirty="0">
                <a:latin typeface="Calibri" panose="020F0502020204030204" pitchFamily="34" charset="0"/>
                <a:cs typeface="Calibri" panose="020F0502020204030204" pitchFamily="34" charset="0"/>
              </a:rPr>
              <a:t>. Nonetheless, HIV-infected patients suffer from inequal access and disparities in SOT</a:t>
            </a:r>
            <a:r>
              <a:rPr lang="en-CA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4, 5</a:t>
            </a:r>
            <a:r>
              <a:rPr lang="en-CA" sz="3200" dirty="0">
                <a:latin typeface="Calibri" panose="020F0502020204030204" pitchFamily="34" charset="0"/>
                <a:cs typeface="Calibri" panose="020F0502020204030204" pitchFamily="34" charset="0"/>
              </a:rPr>
              <a:t>. In this study, we compared the time spans during SOT process for HIV-infected and non-HIV-infected patients in a Canadian center.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463040" y="4754880"/>
            <a:ext cx="13167360" cy="73152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4" rIns="68568" bIns="34284" rtlCol="0" anchor="ctr"/>
          <a:lstStyle/>
          <a:p>
            <a:pPr algn="ctr"/>
            <a:r>
              <a:rPr lang="en-US" sz="4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Introduction</a:t>
            </a:r>
          </a:p>
        </p:txBody>
      </p:sp>
      <p:sp>
        <p:nvSpPr>
          <p:cNvPr id="15" name="Text Box 194"/>
          <p:cNvSpPr txBox="1">
            <a:spLocks noChangeArrowheads="1"/>
          </p:cNvSpPr>
          <p:nvPr/>
        </p:nvSpPr>
        <p:spPr bwMode="auto">
          <a:xfrm>
            <a:off x="15361920" y="11932920"/>
            <a:ext cx="13167360" cy="766359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txBody>
          <a:bodyPr lIns="137137" tIns="137137" rIns="137137" bIns="137137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3200" dirty="0">
                <a:latin typeface="Calibri" panose="020F0502020204030204" pitchFamily="34" charset="0"/>
                <a:cs typeface="Calibri" panose="020F0502020204030204" pitchFamily="34" charset="0"/>
              </a:rPr>
              <a:t>We identified a total of 15 HIV-infected and 230 non-HIV-infected patients for the study period. There were more kidney transplant recipients (n = 13) than lung transplant recipients (n = 2) in the HIV-infected group and the proportion of HIV infection was higher among kidney transplant recipients (9.1%) than lung transplant recipients (2.3%). There were no HIV-infected patients who were excluded for death or lost to follow-up. </a:t>
            </a:r>
          </a:p>
          <a:p>
            <a:pPr eaLnBrk="1" hangingPunct="1"/>
            <a:endParaRPr lang="en-CA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en-CA" sz="3200" b="1" dirty="0">
                <a:latin typeface="Calibri" panose="020F0502020204030204" pitchFamily="34" charset="0"/>
                <a:cs typeface="Calibri" panose="020F0502020204030204" pitchFamily="34" charset="0"/>
              </a:rPr>
              <a:t>Time span : Referral </a:t>
            </a:r>
            <a:r>
              <a:rPr lang="en-CA" sz="3200" b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 Waiting list</a:t>
            </a:r>
            <a:endParaRPr lang="en-C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en-CA" sz="3200" dirty="0">
                <a:latin typeface="Calibri" panose="020F0502020204030204" pitchFamily="34" charset="0"/>
                <a:cs typeface="Calibri" panose="020F0502020204030204" pitchFamily="34" charset="0"/>
              </a:rPr>
              <a:t>Mean time spans to complete SOT assessment to the registration on the waiting list were 755.9 days and 437 days for HIV-infected and non-HIV-infected patients respectively. Mean time span in kidney transplant recipients (869.3 days) was longer than in lung transplant recipients (189 days).</a:t>
            </a:r>
          </a:p>
          <a:p>
            <a:pPr eaLnBrk="1" hangingPunct="1"/>
            <a:endParaRPr lang="en-CA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en-CA" sz="3200" dirty="0">
                <a:latin typeface="Calibri" panose="020F0502020204030204" pitchFamily="34" charset="0"/>
                <a:cs typeface="Calibri" panose="020F0502020204030204" pitchFamily="34" charset="0"/>
              </a:rPr>
              <a:t>HIV-infected patient were 61% less likely to be listed as fast as non-HIV-infected patients (adjusted HR, 0.39; 95% CI, 0.23 to 0.67; p = 0.0001). 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463040" y="10043273"/>
            <a:ext cx="13167360" cy="73152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4" rIns="68568" bIns="34284" rtlCol="0" anchor="ctr"/>
          <a:lstStyle/>
          <a:p>
            <a:pPr algn="ctr"/>
            <a:r>
              <a:rPr lang="en-US" sz="4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Aim</a:t>
            </a:r>
          </a:p>
        </p:txBody>
      </p:sp>
      <p:sp>
        <p:nvSpPr>
          <p:cNvPr id="13" name="Text Box 192"/>
          <p:cNvSpPr txBox="1">
            <a:spLocks noChangeArrowheads="1"/>
          </p:cNvSpPr>
          <p:nvPr/>
        </p:nvSpPr>
        <p:spPr bwMode="auto">
          <a:xfrm>
            <a:off x="1463040" y="14585858"/>
            <a:ext cx="13167360" cy="1396275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txBody>
          <a:bodyPr lIns="137137" tIns="137137" rIns="137137" bIns="137137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3200" b="1" dirty="0"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</a:p>
          <a:p>
            <a:pPr eaLnBrk="1" hangingPunct="1"/>
            <a:r>
              <a:rPr lang="en-CA" sz="3200" dirty="0">
                <a:latin typeface="Calibri" panose="020F0502020204030204" pitchFamily="34" charset="0"/>
                <a:cs typeface="Calibri" panose="020F0502020204030204" pitchFamily="34" charset="0"/>
              </a:rPr>
              <a:t>Retrospective study conducted at the Centre </a:t>
            </a:r>
            <a:r>
              <a:rPr lang="en-CA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Hospitalier</a:t>
            </a:r>
            <a:r>
              <a:rPr lang="en-CA" sz="32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CA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l’Université</a:t>
            </a:r>
            <a:r>
              <a:rPr lang="en-CA" sz="3200" dirty="0">
                <a:latin typeface="Calibri" panose="020F0502020204030204" pitchFamily="34" charset="0"/>
                <a:cs typeface="Calibri" panose="020F0502020204030204" pitchFamily="34" charset="0"/>
              </a:rPr>
              <a:t> de Montréal (CHUM).</a:t>
            </a:r>
          </a:p>
          <a:p>
            <a:pPr eaLnBrk="1" hangingPunct="1"/>
            <a:endParaRPr lang="en-CA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en-CA" sz="3200" b="1" dirty="0">
                <a:latin typeface="Calibri" panose="020F0502020204030204" pitchFamily="34" charset="0"/>
                <a:cs typeface="Calibri" panose="020F0502020204030204" pitchFamily="34" charset="0"/>
              </a:rPr>
              <a:t>Data collection</a:t>
            </a:r>
          </a:p>
          <a:p>
            <a:pPr eaLnBrk="1" hangingPunct="1"/>
            <a:r>
              <a:rPr lang="en-CA" sz="3200" i="1" dirty="0">
                <a:latin typeface="Calibri" panose="020F0502020204030204" pitchFamily="34" charset="0"/>
                <a:cs typeface="Calibri" panose="020F0502020204030204" pitchFamily="34" charset="0"/>
              </a:rPr>
              <a:t>Recruitment period </a:t>
            </a:r>
            <a:r>
              <a:rPr lang="en-CA" sz="3200" dirty="0">
                <a:latin typeface="Calibri" panose="020F0502020204030204" pitchFamily="34" charset="0"/>
                <a:cs typeface="Calibri" panose="020F0502020204030204" pitchFamily="34" charset="0"/>
              </a:rPr>
              <a:t>: January 1st 2008 and May 31st 2018</a:t>
            </a:r>
          </a:p>
          <a:p>
            <a:pPr eaLnBrk="1" hangingPunct="1"/>
            <a:r>
              <a:rPr lang="en-CA" sz="3200" i="1" dirty="0">
                <a:latin typeface="Calibri" panose="020F0502020204030204" pitchFamily="34" charset="0"/>
                <a:cs typeface="Calibri" panose="020F0502020204030204" pitchFamily="34" charset="0"/>
              </a:rPr>
              <a:t>Registries</a:t>
            </a:r>
            <a:r>
              <a:rPr lang="en-CA" sz="3200" dirty="0"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en-CA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TransHIV</a:t>
            </a:r>
            <a:r>
              <a:rPr lang="en-CA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en-CA" sz="3200" dirty="0">
                <a:latin typeface="Calibri" panose="020F0502020204030204" pitchFamily="34" charset="0"/>
                <a:cs typeface="Calibri" panose="020F0502020204030204" pitchFamily="34" charset="0"/>
              </a:rPr>
              <a:t> cohort, kidney transplant and lung transplant registries, We collected the date for each steps in patient care for SOT (referral, assessment, registration on the waiting list and SOT).</a:t>
            </a:r>
          </a:p>
          <a:p>
            <a:pPr eaLnBrk="1" hangingPunct="1"/>
            <a:r>
              <a:rPr lang="en-CA" sz="3200" dirty="0">
                <a:latin typeface="Calibri" panose="020F0502020204030204" pitchFamily="34" charset="0"/>
                <a:cs typeface="Calibri" panose="020F0502020204030204" pitchFamily="34" charset="0"/>
              </a:rPr>
              <a:t>Any reasons for withdrawal of the waiting list or denial of access to SOT were collected. Data analysis occurred on September 17th 2019.</a:t>
            </a:r>
          </a:p>
          <a:p>
            <a:pPr eaLnBrk="1" hangingPunct="1"/>
            <a:endParaRPr lang="en-CA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en-CA" sz="3200" b="1" dirty="0">
                <a:latin typeface="Calibri" panose="020F0502020204030204" pitchFamily="34" charset="0"/>
                <a:cs typeface="Calibri" panose="020F0502020204030204" pitchFamily="34" charset="0"/>
              </a:rPr>
              <a:t>Population</a:t>
            </a:r>
          </a:p>
          <a:p>
            <a:pPr marL="1200150" lvl="1" indent="-457200" eaLnBrk="1" hangingPunct="1">
              <a:buFont typeface="Arial" panose="020B0604020202020204" pitchFamily="34" charset="0"/>
              <a:buChar char="•"/>
            </a:pPr>
            <a:r>
              <a:rPr lang="en-CA" sz="3200" dirty="0">
                <a:latin typeface="Calibri" panose="020F0502020204030204" pitchFamily="34" charset="0"/>
                <a:cs typeface="Calibri" panose="020F0502020204030204" pitchFamily="34" charset="0"/>
              </a:rPr>
              <a:t>HIV-infected kidney or lung transplant recipient candidates</a:t>
            </a:r>
          </a:p>
          <a:p>
            <a:pPr marL="1200150" lvl="1" indent="-457200" eaLnBrk="1" hangingPunct="1">
              <a:buFont typeface="Arial" panose="020B0604020202020204" pitchFamily="34" charset="0"/>
              <a:buChar char="•"/>
            </a:pPr>
            <a:r>
              <a:rPr lang="en-CA" sz="3200" dirty="0">
                <a:latin typeface="Calibri" panose="020F0502020204030204" pitchFamily="34" charset="0"/>
                <a:cs typeface="Calibri" panose="020F0502020204030204" pitchFamily="34" charset="0"/>
              </a:rPr>
              <a:t>Non-HIV-infected kidney or lung transplant recipient candidates</a:t>
            </a:r>
          </a:p>
          <a:p>
            <a:pPr eaLnBrk="1" hangingPunct="1"/>
            <a:endParaRPr lang="en-CA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en-CA" sz="3200" b="1" dirty="0">
                <a:latin typeface="Calibri" panose="020F0502020204030204" pitchFamily="34" charset="0"/>
                <a:cs typeface="Calibri" panose="020F0502020204030204" pitchFamily="34" charset="0"/>
              </a:rPr>
              <a:t>Eligibility criteria</a:t>
            </a:r>
          </a:p>
          <a:p>
            <a:pPr marL="1200150" lvl="1" indent="-457200" eaLnBrk="1" hangingPunct="1">
              <a:buFont typeface="Arial" panose="020B0604020202020204" pitchFamily="34" charset="0"/>
              <a:buChar char="•"/>
            </a:pPr>
            <a:r>
              <a:rPr lang="en-CA" sz="3200" dirty="0">
                <a:latin typeface="Calibri" panose="020F0502020204030204" pitchFamily="34" charset="0"/>
                <a:cs typeface="Calibri" panose="020F0502020204030204" pitchFamily="34" charset="0"/>
              </a:rPr>
              <a:t>18 years old</a:t>
            </a:r>
          </a:p>
          <a:p>
            <a:pPr marL="1200150" lvl="1" indent="-457200" eaLnBrk="1" hangingPunct="1">
              <a:buFont typeface="Arial" panose="020B0604020202020204" pitchFamily="34" charset="0"/>
              <a:buChar char="•"/>
            </a:pPr>
            <a:r>
              <a:rPr lang="en-CA" sz="3200" dirty="0">
                <a:latin typeface="Calibri" panose="020F0502020204030204" pitchFamily="34" charset="0"/>
                <a:cs typeface="Calibri" panose="020F0502020204030204" pitchFamily="34" charset="0"/>
              </a:rPr>
              <a:t>Date for each steps in patient care for SOT available</a:t>
            </a:r>
          </a:p>
          <a:p>
            <a:pPr marL="1200150" lvl="1" indent="-457200" eaLnBrk="1" hangingPunct="1">
              <a:buFont typeface="Arial" panose="020B0604020202020204" pitchFamily="34" charset="0"/>
              <a:buChar char="•"/>
            </a:pPr>
            <a:r>
              <a:rPr lang="en-CA" sz="3200" dirty="0">
                <a:latin typeface="Calibri" panose="020F0502020204030204" pitchFamily="34" charset="0"/>
                <a:cs typeface="Calibri" panose="020F0502020204030204" pitchFamily="34" charset="0"/>
              </a:rPr>
              <a:t>To have completed SOT assessment whether or not SOT occurred</a:t>
            </a:r>
          </a:p>
          <a:p>
            <a:pPr marL="1200150" lvl="1" indent="-457200" eaLnBrk="1" hangingPunct="1">
              <a:buFont typeface="Arial" panose="020B0604020202020204" pitchFamily="34" charset="0"/>
              <a:buChar char="•"/>
            </a:pPr>
            <a:r>
              <a:rPr lang="en-CA" sz="3200" dirty="0">
                <a:latin typeface="Calibri" panose="020F0502020204030204" pitchFamily="34" charset="0"/>
                <a:cs typeface="Calibri" panose="020F0502020204030204" pitchFamily="34" charset="0"/>
              </a:rPr>
              <a:t>Lost to follow-up and death before SOT were excluded</a:t>
            </a:r>
          </a:p>
          <a:p>
            <a:pPr eaLnBrk="1" hangingPunct="1"/>
            <a:endParaRPr lang="en-CA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en-CA" sz="3200" b="1" dirty="0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</a:p>
          <a:p>
            <a:pPr eaLnBrk="1" hangingPunct="1"/>
            <a:r>
              <a:rPr lang="en-CA" sz="3200" dirty="0">
                <a:latin typeface="Calibri" panose="020F0502020204030204" pitchFamily="34" charset="0"/>
                <a:cs typeface="Calibri" panose="020F0502020204030204" pitchFamily="34" charset="0"/>
              </a:rPr>
              <a:t>The following time spans were calculated : </a:t>
            </a:r>
          </a:p>
          <a:p>
            <a:pPr marL="1200150" lvl="1" indent="-457200" eaLnBrk="1" hangingPunct="1">
              <a:buFont typeface="Arial" panose="020B0604020202020204" pitchFamily="34" charset="0"/>
              <a:buChar char="•"/>
            </a:pPr>
            <a:r>
              <a:rPr lang="en-CA" sz="3200" dirty="0">
                <a:latin typeface="Calibri" panose="020F0502020204030204" pitchFamily="34" charset="0"/>
                <a:cs typeface="Calibri" panose="020F0502020204030204" pitchFamily="34" charset="0"/>
              </a:rPr>
              <a:t>Referral date to registration on the waiting list </a:t>
            </a:r>
          </a:p>
          <a:p>
            <a:pPr marL="1200150" lvl="1" indent="-457200" eaLnBrk="1" hangingPunct="1">
              <a:buFont typeface="Arial" panose="020B0604020202020204" pitchFamily="34" charset="0"/>
              <a:buChar char="•"/>
            </a:pPr>
            <a:r>
              <a:rPr lang="en-CA" sz="3200" dirty="0">
                <a:latin typeface="Calibri" panose="020F0502020204030204" pitchFamily="34" charset="0"/>
                <a:cs typeface="Calibri" panose="020F0502020204030204" pitchFamily="34" charset="0"/>
              </a:rPr>
              <a:t>Waiting list to SOT.</a:t>
            </a:r>
          </a:p>
          <a:p>
            <a:pPr eaLnBrk="1" hangingPunct="1"/>
            <a:r>
              <a:rPr lang="en-CA" sz="3200" dirty="0">
                <a:latin typeface="Calibri" panose="020F0502020204030204" pitchFamily="34" charset="0"/>
                <a:cs typeface="Calibri" panose="020F0502020204030204" pitchFamily="34" charset="0"/>
              </a:rPr>
              <a:t>Adjusted hazard ratios (HR) were calculated using Cox regression for time to event (listing and SOT) according to HIV status.</a:t>
            </a:r>
          </a:p>
          <a:p>
            <a:pPr eaLnBrk="1" hangingPunct="1"/>
            <a:endParaRPr lang="en-CA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en-CA" sz="2000" dirty="0"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en-C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TransHIV</a:t>
            </a:r>
            <a:r>
              <a:rPr lang="en-CA" sz="2000" dirty="0">
                <a:latin typeface="Calibri" panose="020F0502020204030204" pitchFamily="34" charset="0"/>
                <a:cs typeface="Calibri" panose="020F0502020204030204" pitchFamily="34" charset="0"/>
              </a:rPr>
              <a:t> cohort was created in January 2016 and regroups HIV-infected patients undergoing SOT assessment at the CHUM</a:t>
            </a:r>
            <a:r>
              <a:rPr lang="en-CA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C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463040" y="13854338"/>
            <a:ext cx="13167360" cy="73152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4" rIns="68568" bIns="34284" rtlCol="0" anchor="ctr"/>
          <a:lstStyle/>
          <a:p>
            <a:pPr algn="ctr"/>
            <a:r>
              <a:rPr lang="en-US" sz="4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Methods and Materials</a:t>
            </a:r>
          </a:p>
        </p:txBody>
      </p:sp>
      <p:sp>
        <p:nvSpPr>
          <p:cNvPr id="12" name="Text Box 191"/>
          <p:cNvSpPr txBox="1">
            <a:spLocks noChangeArrowheads="1"/>
          </p:cNvSpPr>
          <p:nvPr/>
        </p:nvSpPr>
        <p:spPr bwMode="auto">
          <a:xfrm>
            <a:off x="29260800" y="11932920"/>
            <a:ext cx="13167360" cy="963336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txBody>
          <a:bodyPr lIns="137137" tIns="137137" rIns="137137" bIns="137137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3200" b="1" dirty="0">
                <a:latin typeface="Calibri" panose="020F0502020204030204" pitchFamily="34" charset="0"/>
                <a:cs typeface="Calibri" panose="020F0502020204030204" pitchFamily="34" charset="0"/>
              </a:rPr>
              <a:t>Time span : Waiting list </a:t>
            </a:r>
            <a:r>
              <a:rPr lang="en-CA" sz="3200" b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 SOT</a:t>
            </a:r>
            <a:endParaRPr lang="en-C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en-CA" sz="3200" dirty="0">
                <a:latin typeface="Calibri" panose="020F0502020204030204" pitchFamily="34" charset="0"/>
                <a:cs typeface="Calibri" panose="020F0502020204030204" pitchFamily="34" charset="0"/>
              </a:rPr>
              <a:t>Mean time spans from the waiting list to the SOT were 467.2 and 444.2 days respectively for HIV-infected and non-HIV-infected patients.</a:t>
            </a:r>
          </a:p>
          <a:p>
            <a:pPr eaLnBrk="1" hangingPunct="1"/>
            <a:endParaRPr lang="en-CA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en-CA" sz="3200" dirty="0">
                <a:latin typeface="Calibri" panose="020F0502020204030204" pitchFamily="34" charset="0"/>
                <a:cs typeface="Calibri" panose="020F0502020204030204" pitchFamily="34" charset="0"/>
              </a:rPr>
              <a:t>HIV status did not affect the time spent to receive SOT since the registration on the waiting list (adjusted HR, 0.89; 95% CI, 0.52 to 1.53; p = 0.6653).</a:t>
            </a:r>
          </a:p>
          <a:p>
            <a:pPr eaLnBrk="1" hangingPunct="1"/>
            <a:endParaRPr lang="en-C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en-CA" sz="3200" b="1" dirty="0">
                <a:latin typeface="Calibri" panose="020F0502020204030204" pitchFamily="34" charset="0"/>
                <a:cs typeface="Calibri" panose="020F0502020204030204" pitchFamily="34" charset="0"/>
              </a:rPr>
              <a:t>Withdrawal of SOT </a:t>
            </a:r>
          </a:p>
          <a:p>
            <a:pPr eaLnBrk="1" hangingPunct="1"/>
            <a:r>
              <a:rPr lang="en-CA" sz="3200" dirty="0">
                <a:latin typeface="Calibri" panose="020F0502020204030204" pitchFamily="34" charset="0"/>
                <a:cs typeface="Calibri" panose="020F0502020204030204" pitchFamily="34" charset="0"/>
              </a:rPr>
              <a:t>In the HIV group, 5 kidney transplant recipients were withdrawn temporarily at least once from the waiting list. Reasons include occurrence of a new lung nodule (n = 2), CD4 &lt; 200 cells/</a:t>
            </a:r>
            <a:r>
              <a:rPr lang="en-CA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uL</a:t>
            </a:r>
            <a:r>
              <a:rPr lang="en-CA" sz="3200" dirty="0">
                <a:latin typeface="Calibri" panose="020F0502020204030204" pitchFamily="34" charset="0"/>
                <a:cs typeface="Calibri" panose="020F0502020204030204" pitchFamily="34" charset="0"/>
              </a:rPr>
              <a:t> (n = 1), coronary heart disease (n = 1) and the need of semi-urgent surgery (n = 2).</a:t>
            </a:r>
          </a:p>
          <a:p>
            <a:pPr eaLnBrk="1" hangingPunct="1"/>
            <a:endParaRPr lang="en-CA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en-CA" sz="3200" dirty="0">
                <a:latin typeface="Calibri" panose="020F0502020204030204" pitchFamily="34" charset="0"/>
                <a:cs typeface="Calibri" panose="020F0502020204030204" pitchFamily="34" charset="0"/>
              </a:rPr>
              <a:t>4 HIV-infected patients (3 kidney recipients and 1 lung recipient) were denied access to SOT. Reasons were CD4 &lt; 200 cell/</a:t>
            </a:r>
            <a:r>
              <a:rPr lang="en-CA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uL</a:t>
            </a:r>
            <a:r>
              <a:rPr lang="en-CA" sz="3200" dirty="0">
                <a:latin typeface="Calibri" panose="020F0502020204030204" pitchFamily="34" charset="0"/>
                <a:cs typeface="Calibri" panose="020F0502020204030204" pitchFamily="34" charset="0"/>
              </a:rPr>
              <a:t> (n = 1), psychosocial issues (n = 2) and lung function not meeting severity criteria for SOT (n = 1). All 4 patients had a second referral for SOT assessment but 75% (n = 3) were able to meet the requirements for SOT and ultimately underwent SOT. Reason for the second denial of access was undernutrition.</a:t>
            </a:r>
          </a:p>
        </p:txBody>
      </p:sp>
      <p:sp>
        <p:nvSpPr>
          <p:cNvPr id="14" name="Text Box 193"/>
          <p:cNvSpPr txBox="1">
            <a:spLocks noChangeArrowheads="1"/>
          </p:cNvSpPr>
          <p:nvPr/>
        </p:nvSpPr>
        <p:spPr bwMode="auto">
          <a:xfrm>
            <a:off x="29260800" y="23007337"/>
            <a:ext cx="13167360" cy="3231607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txBody>
          <a:bodyPr lIns="137137" tIns="137137" rIns="137137" bIns="137137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eaLnBrk="1" hangingPunct="1">
              <a:buFont typeface="Wingdings" pitchFamily="2" charset="2"/>
              <a:buChar char="ü"/>
            </a:pPr>
            <a:r>
              <a:rPr lang="en-CA" sz="3200" dirty="0">
                <a:latin typeface="Calibri" panose="020F0502020204030204" pitchFamily="34" charset="0"/>
                <a:cs typeface="Calibri" panose="020F0502020204030204" pitchFamily="34" charset="0"/>
              </a:rPr>
              <a:t>Our finding highlights disparities in terms of time spent in the SOT evaluation process up to the registration on the waiting list for HIV-infected candidates. </a:t>
            </a:r>
          </a:p>
          <a:p>
            <a:pPr marL="457200" indent="-457200" eaLnBrk="1" hangingPunct="1">
              <a:buFont typeface="Wingdings" pitchFamily="2" charset="2"/>
              <a:buChar char="ü"/>
            </a:pPr>
            <a:r>
              <a:rPr lang="en-CA" sz="3200" dirty="0">
                <a:latin typeface="Calibri" panose="020F0502020204030204" pitchFamily="34" charset="0"/>
                <a:cs typeface="Calibri" panose="020F0502020204030204" pitchFamily="34" charset="0"/>
              </a:rPr>
              <a:t>HIV status did not affect the waiting time from the waiting list to the SOT. </a:t>
            </a:r>
          </a:p>
          <a:p>
            <a:pPr marL="457200" indent="-457200" eaLnBrk="1" hangingPunct="1">
              <a:buFont typeface="Wingdings" pitchFamily="2" charset="2"/>
              <a:buChar char="ü"/>
            </a:pPr>
            <a:r>
              <a:rPr lang="en-CA" sz="3200" dirty="0">
                <a:latin typeface="Calibri" panose="020F0502020204030204" pitchFamily="34" charset="0"/>
                <a:cs typeface="Calibri" panose="020F0502020204030204" pitchFamily="34" charset="0"/>
              </a:rPr>
              <a:t>Additional studies are required to further understand why HIV status prolongs the assessment time for SOT. 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9260800" y="22275817"/>
            <a:ext cx="13167360" cy="73152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4" rIns="68568" bIns="34284" rtlCol="0" anchor="ctr"/>
          <a:lstStyle/>
          <a:p>
            <a:pPr algn="ctr"/>
            <a:r>
              <a:rPr lang="en-US" sz="4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Conclusions</a:t>
            </a:r>
          </a:p>
        </p:txBody>
      </p:sp>
      <p:sp>
        <p:nvSpPr>
          <p:cNvPr id="11" name="Text Box 190"/>
          <p:cNvSpPr txBox="1">
            <a:spLocks noChangeArrowheads="1"/>
          </p:cNvSpPr>
          <p:nvPr/>
        </p:nvSpPr>
        <p:spPr bwMode="auto">
          <a:xfrm>
            <a:off x="1463040" y="10774793"/>
            <a:ext cx="13167360" cy="224672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txBody>
          <a:bodyPr lIns="137137" tIns="137137" rIns="137137" bIns="137137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eaLnBrk="1" hangingPunct="1">
              <a:buFont typeface="Wingdings" pitchFamily="2" charset="2"/>
              <a:buChar char="q"/>
            </a:pPr>
            <a:r>
              <a:rPr lang="en-CA" sz="3200" dirty="0">
                <a:latin typeface="+mn-lt"/>
              </a:rPr>
              <a:t>To compare the time it takes to complete SOT assessment in HIV-infected and non-HIV-infected patients</a:t>
            </a:r>
          </a:p>
          <a:p>
            <a:pPr marL="457200" indent="-457200" eaLnBrk="1" hangingPunct="1">
              <a:buFont typeface="Wingdings" pitchFamily="2" charset="2"/>
              <a:buChar char="q"/>
            </a:pPr>
            <a:r>
              <a:rPr lang="en-CA" sz="3200" dirty="0">
                <a:latin typeface="+mn-lt"/>
              </a:rPr>
              <a:t>To describe reasons for withdrawal of the waiting list and denial of access to SOT in HIV-infected patients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5361920" y="11201400"/>
            <a:ext cx="27066240" cy="73152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4" rIns="68568" bIns="34284" rtlCol="0" anchor="ctr"/>
          <a:lstStyle/>
          <a:p>
            <a:pPr algn="ctr"/>
            <a:r>
              <a:rPr lang="en-US" sz="4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Results</a:t>
            </a:r>
          </a:p>
        </p:txBody>
      </p:sp>
      <p:sp>
        <p:nvSpPr>
          <p:cNvPr id="51" name="Text Box 180"/>
          <p:cNvSpPr txBox="1">
            <a:spLocks noChangeArrowheads="1"/>
          </p:cNvSpPr>
          <p:nvPr/>
        </p:nvSpPr>
        <p:spPr bwMode="auto">
          <a:xfrm>
            <a:off x="15387320" y="4682071"/>
            <a:ext cx="6590754" cy="438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68" tIns="34284" rIns="68568" bIns="34284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>
                <a:latin typeface="Calibri" pitchFamily="34" charset="0"/>
              </a:rPr>
              <a:t>Figure 1.</a:t>
            </a:r>
            <a:r>
              <a:rPr lang="en-US" sz="2400" dirty="0">
                <a:latin typeface="Calibri" pitchFamily="34" charset="0"/>
              </a:rPr>
              <a:t> Steps in patient care for SOT at the CHUM.</a:t>
            </a:r>
          </a:p>
        </p:txBody>
      </p:sp>
      <p:sp>
        <p:nvSpPr>
          <p:cNvPr id="53" name="Text Box 180"/>
          <p:cNvSpPr txBox="1">
            <a:spLocks noChangeArrowheads="1"/>
          </p:cNvSpPr>
          <p:nvPr/>
        </p:nvSpPr>
        <p:spPr bwMode="auto">
          <a:xfrm>
            <a:off x="15187342" y="20690600"/>
            <a:ext cx="13092662" cy="438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68" tIns="34284" rIns="68568" bIns="34284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>
                <a:latin typeface="Calibri" pitchFamily="34" charset="0"/>
              </a:rPr>
              <a:t>Table 1. </a:t>
            </a:r>
            <a:r>
              <a:rPr lang="en-US" sz="2400" dirty="0">
                <a:latin typeface="Calibri" pitchFamily="34" charset="0"/>
              </a:rPr>
              <a:t>Mean time spans during SOT evaluation for HIV-infected and non-HIV-infected SOT recipients </a:t>
            </a:r>
          </a:p>
        </p:txBody>
      </p:sp>
      <p:sp>
        <p:nvSpPr>
          <p:cNvPr id="37" name="TextBox 23">
            <a:extLst>
              <a:ext uri="{FF2B5EF4-FFF2-40B4-BE49-F238E27FC236}">
                <a16:creationId xmlns:a16="http://schemas.microsoft.com/office/drawing/2014/main" id="{28536096-1DA0-7E4C-A223-F58FA2F5075F}"/>
              </a:ext>
            </a:extLst>
          </p:cNvPr>
          <p:cNvSpPr txBox="1"/>
          <p:nvPr/>
        </p:nvSpPr>
        <p:spPr>
          <a:xfrm>
            <a:off x="1706881" y="29679898"/>
            <a:ext cx="12923519" cy="1361899"/>
          </a:xfrm>
          <a:prstGeom prst="rect">
            <a:avLst/>
          </a:prstGeom>
          <a:noFill/>
        </p:spPr>
        <p:txBody>
          <a:bodyPr wrap="square" lIns="68568" tIns="34284" rIns="68568" bIns="34284" rtlCol="0">
            <a:spAutoFit/>
          </a:bodyPr>
          <a:lstStyle/>
          <a:p>
            <a:r>
              <a:rPr lang="en-US" sz="2800" dirty="0"/>
              <a:t>VML is funded by </a:t>
            </a:r>
            <a:r>
              <a:rPr lang="en-US" sz="2800" dirty="0" err="1"/>
              <a:t>Chercheur-boursier</a:t>
            </a:r>
            <a:r>
              <a:rPr lang="en-US" sz="2800" dirty="0"/>
              <a:t> </a:t>
            </a:r>
            <a:r>
              <a:rPr lang="en-US" sz="2800" dirty="0" err="1"/>
              <a:t>clinicien</a:t>
            </a:r>
            <a:r>
              <a:rPr lang="en-US" sz="2800" dirty="0"/>
              <a:t> Junior 1 - FRQS</a:t>
            </a:r>
          </a:p>
          <a:p>
            <a:r>
              <a:rPr lang="en-US" sz="2800" dirty="0"/>
              <a:t>We would like to thank Claude Lambert, administrative officer of SOT clinic, and Laurie </a:t>
            </a:r>
            <a:r>
              <a:rPr lang="en-US" sz="2800" dirty="0" err="1"/>
              <a:t>Gokool</a:t>
            </a:r>
            <a:r>
              <a:rPr lang="en-US" sz="2800" dirty="0"/>
              <a:t>, research nurse, for their relative contribution in data collection. </a:t>
            </a:r>
          </a:p>
        </p:txBody>
      </p:sp>
      <p:sp>
        <p:nvSpPr>
          <p:cNvPr id="38" name="TextBox 24">
            <a:extLst>
              <a:ext uri="{FF2B5EF4-FFF2-40B4-BE49-F238E27FC236}">
                <a16:creationId xmlns:a16="http://schemas.microsoft.com/office/drawing/2014/main" id="{D0C7E792-E80A-1A49-88E7-15F44F8B1F12}"/>
              </a:ext>
            </a:extLst>
          </p:cNvPr>
          <p:cNvSpPr txBox="1"/>
          <p:nvPr/>
        </p:nvSpPr>
        <p:spPr>
          <a:xfrm>
            <a:off x="1706880" y="28956000"/>
            <a:ext cx="4239021" cy="746346"/>
          </a:xfrm>
          <a:prstGeom prst="rect">
            <a:avLst/>
          </a:prstGeom>
          <a:noFill/>
        </p:spPr>
        <p:txBody>
          <a:bodyPr wrap="none" lIns="68568" tIns="34284" rIns="68568" bIns="34284" rtlCol="0">
            <a:spAutoFit/>
          </a:bodyPr>
          <a:lstStyle/>
          <a:p>
            <a:r>
              <a:rPr lang="en-US" sz="4400" b="1" dirty="0"/>
              <a:t>Acknowledgment</a:t>
            </a:r>
          </a:p>
        </p:txBody>
      </p:sp>
      <p:pic>
        <p:nvPicPr>
          <p:cNvPr id="39" name="Image 38">
            <a:extLst>
              <a:ext uri="{FF2B5EF4-FFF2-40B4-BE49-F238E27FC236}">
                <a16:creationId xmlns:a16="http://schemas.microsoft.com/office/drawing/2014/main" id="{B6D02F66-BC54-0C48-83E9-387D2463BB5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40" y="-124852"/>
            <a:ext cx="5057613" cy="4281133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C4752D1D-0F14-8D4C-B3F7-BA89040496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3942" y="279673"/>
            <a:ext cx="5681117" cy="2678901"/>
          </a:xfrm>
          <a:prstGeom prst="rect">
            <a:avLst/>
          </a:prstGeom>
        </p:spPr>
      </p:pic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49485048-F922-9F47-B6E9-F640E7DD0E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240129"/>
              </p:ext>
            </p:extLst>
          </p:nvPr>
        </p:nvGraphicFramePr>
        <p:xfrm>
          <a:off x="15187342" y="21274360"/>
          <a:ext cx="13725283" cy="7030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1322">
                  <a:extLst>
                    <a:ext uri="{9D8B030D-6E8A-4147-A177-3AD203B41FA5}">
                      <a16:colId xmlns:a16="http://schemas.microsoft.com/office/drawing/2014/main" val="696392162"/>
                    </a:ext>
                  </a:extLst>
                </a:gridCol>
                <a:gridCol w="1332640">
                  <a:extLst>
                    <a:ext uri="{9D8B030D-6E8A-4147-A177-3AD203B41FA5}">
                      <a16:colId xmlns:a16="http://schemas.microsoft.com/office/drawing/2014/main" val="952215372"/>
                    </a:ext>
                  </a:extLst>
                </a:gridCol>
                <a:gridCol w="1025694">
                  <a:extLst>
                    <a:ext uri="{9D8B030D-6E8A-4147-A177-3AD203B41FA5}">
                      <a16:colId xmlns:a16="http://schemas.microsoft.com/office/drawing/2014/main" val="782904587"/>
                    </a:ext>
                  </a:extLst>
                </a:gridCol>
                <a:gridCol w="4608939">
                  <a:extLst>
                    <a:ext uri="{9D8B030D-6E8A-4147-A177-3AD203B41FA5}">
                      <a16:colId xmlns:a16="http://schemas.microsoft.com/office/drawing/2014/main" val="1162532368"/>
                    </a:ext>
                  </a:extLst>
                </a:gridCol>
                <a:gridCol w="4056688">
                  <a:extLst>
                    <a:ext uri="{9D8B030D-6E8A-4147-A177-3AD203B41FA5}">
                      <a16:colId xmlns:a16="http://schemas.microsoft.com/office/drawing/2014/main" val="1442715083"/>
                    </a:ext>
                  </a:extLst>
                </a:gridCol>
              </a:tblGrid>
              <a:tr h="878838">
                <a:tc rowSpan="2" gridSpan="2">
                  <a:txBody>
                    <a:bodyPr/>
                    <a:lstStyle/>
                    <a:p>
                      <a:pPr algn="ctr"/>
                      <a:r>
                        <a:rPr lang="fr-FR" sz="3600" dirty="0"/>
                        <a:t>Population</a:t>
                      </a: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3600" dirty="0"/>
                        <a:t>N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3600" dirty="0" err="1">
                          <a:solidFill>
                            <a:schemeClr val="bg1"/>
                          </a:solidFill>
                        </a:rPr>
                        <a:t>Mean</a:t>
                      </a:r>
                      <a:r>
                        <a:rPr lang="fr-FR" sz="3600" dirty="0">
                          <a:solidFill>
                            <a:schemeClr val="bg1"/>
                          </a:solidFill>
                        </a:rPr>
                        <a:t> time </a:t>
                      </a:r>
                      <a:r>
                        <a:rPr lang="fr-FR" sz="3600" dirty="0" err="1">
                          <a:solidFill>
                            <a:schemeClr val="bg1"/>
                          </a:solidFill>
                        </a:rPr>
                        <a:t>span</a:t>
                      </a:r>
                      <a:r>
                        <a:rPr lang="fr-FR" sz="3600" dirty="0">
                          <a:solidFill>
                            <a:schemeClr val="bg1"/>
                          </a:solidFill>
                        </a:rPr>
                        <a:t> (</a:t>
                      </a:r>
                      <a:r>
                        <a:rPr lang="fr-FR" sz="3600" dirty="0" err="1">
                          <a:solidFill>
                            <a:schemeClr val="bg1"/>
                          </a:solidFill>
                        </a:rPr>
                        <a:t>days</a:t>
                      </a:r>
                      <a:r>
                        <a:rPr lang="fr-FR" sz="3600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177646"/>
                  </a:ext>
                </a:extLst>
              </a:tr>
              <a:tr h="878838">
                <a:tc gridSpan="2"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err="1">
                          <a:solidFill>
                            <a:schemeClr val="bg1"/>
                          </a:solidFill>
                        </a:rPr>
                        <a:t>Referal</a:t>
                      </a:r>
                      <a:r>
                        <a:rPr lang="fr-FR" sz="3600" dirty="0">
                          <a:solidFill>
                            <a:schemeClr val="bg1"/>
                          </a:solidFill>
                        </a:rPr>
                        <a:t> to </a:t>
                      </a:r>
                      <a:r>
                        <a:rPr lang="fr-FR" sz="3600" dirty="0" err="1">
                          <a:solidFill>
                            <a:schemeClr val="bg1"/>
                          </a:solidFill>
                        </a:rPr>
                        <a:t>waiting</a:t>
                      </a:r>
                      <a:r>
                        <a:rPr lang="fr-FR" sz="36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fr-FR" sz="3600" dirty="0" err="1">
                          <a:solidFill>
                            <a:schemeClr val="bg1"/>
                          </a:solidFill>
                        </a:rPr>
                        <a:t>list</a:t>
                      </a:r>
                      <a:endParaRPr lang="fr-FR" sz="3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538D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err="1">
                          <a:solidFill>
                            <a:schemeClr val="bg1"/>
                          </a:solidFill>
                        </a:rPr>
                        <a:t>Waiting</a:t>
                      </a:r>
                      <a:r>
                        <a:rPr lang="fr-FR" sz="36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fr-FR" sz="3600" dirty="0" err="1">
                          <a:solidFill>
                            <a:schemeClr val="bg1"/>
                          </a:solidFill>
                        </a:rPr>
                        <a:t>list</a:t>
                      </a:r>
                      <a:r>
                        <a:rPr lang="fr-FR" sz="3600" dirty="0">
                          <a:solidFill>
                            <a:schemeClr val="bg1"/>
                          </a:solidFill>
                        </a:rPr>
                        <a:t> to SOT</a:t>
                      </a:r>
                    </a:p>
                  </a:txBody>
                  <a:tcPr anchor="ctr">
                    <a:solidFill>
                      <a:srgbClr val="538D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110173"/>
                  </a:ext>
                </a:extLst>
              </a:tr>
              <a:tr h="878838">
                <a:tc rowSpan="2">
                  <a:txBody>
                    <a:bodyPr/>
                    <a:lstStyle/>
                    <a:p>
                      <a:pPr algn="ctr"/>
                      <a:r>
                        <a:rPr lang="fr-FR" sz="3600" dirty="0" err="1"/>
                        <a:t>Kidney</a:t>
                      </a:r>
                      <a:r>
                        <a:rPr lang="fr-FR" sz="3600" dirty="0"/>
                        <a:t> </a:t>
                      </a:r>
                      <a:br>
                        <a:rPr lang="fr-FR" sz="3600" dirty="0"/>
                      </a:br>
                      <a:r>
                        <a:rPr lang="fr-FR" sz="3600" dirty="0"/>
                        <a:t>transplant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dirty="0"/>
                        <a:t>HIV 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dirty="0"/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dirty="0"/>
                        <a:t>869.3 [231-2187]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dirty="0"/>
                        <a:t>479.8 [7-1575]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7964921"/>
                  </a:ext>
                </a:extLst>
              </a:tr>
              <a:tr h="878838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dirty="0"/>
                        <a:t>HIV 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dirty="0"/>
                        <a:t>143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dirty="0"/>
                        <a:t>571 [69-4328]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dirty="0"/>
                        <a:t>465.9 [4-2298]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1643534"/>
                  </a:ext>
                </a:extLst>
              </a:tr>
              <a:tr h="878838">
                <a:tc rowSpan="2">
                  <a:txBody>
                    <a:bodyPr/>
                    <a:lstStyle/>
                    <a:p>
                      <a:pPr algn="ctr"/>
                      <a:r>
                        <a:rPr lang="fr-FR" sz="3600" dirty="0"/>
                        <a:t>Lung </a:t>
                      </a:r>
                      <a:br>
                        <a:rPr lang="fr-FR" sz="3600" dirty="0"/>
                      </a:br>
                      <a:r>
                        <a:rPr lang="fr-FR" sz="3600" dirty="0"/>
                        <a:t>transplant</a:t>
                      </a:r>
                    </a:p>
                  </a:txBody>
                  <a:tcPr anchor="ctr">
                    <a:solidFill>
                      <a:srgbClr val="D1DC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dirty="0"/>
                        <a:t>HIV 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dirty="0"/>
                        <a:t>189 [45-288]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dirty="0"/>
                        <a:t>291 [291]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5573061"/>
                  </a:ext>
                </a:extLst>
              </a:tr>
              <a:tr h="878838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dirty="0"/>
                        <a:t>HIV 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dirty="0"/>
                        <a:t>87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dirty="0"/>
                        <a:t>216.6 [0-1519]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dirty="0"/>
                        <a:t>408.5 [2-1397]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5677697"/>
                  </a:ext>
                </a:extLst>
              </a:tr>
              <a:tr h="878838">
                <a:tc gridSpan="2">
                  <a:txBody>
                    <a:bodyPr/>
                    <a:lstStyle/>
                    <a:p>
                      <a:pPr algn="ctr"/>
                      <a:r>
                        <a:rPr lang="fr-FR" sz="3600" dirty="0"/>
                        <a:t>All SOT HIV +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dirty="0"/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/>
                        <a:t>755.9 </a:t>
                      </a:r>
                      <a:r>
                        <a:rPr lang="fr-FR" sz="3600" dirty="0"/>
                        <a:t>[45-2187]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dirty="0"/>
                        <a:t>467.2 [7-1575]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7065833"/>
                  </a:ext>
                </a:extLst>
              </a:tr>
              <a:tr h="878838">
                <a:tc gridSpan="2">
                  <a:txBody>
                    <a:bodyPr/>
                    <a:lstStyle/>
                    <a:p>
                      <a:pPr marL="0" marR="0" lvl="0" indent="0" algn="ctr" defTabSz="3291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dirty="0"/>
                        <a:t>All SOT HIV -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dirty="0"/>
                        <a:t>230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dirty="0"/>
                        <a:t>437 [0-4328]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dirty="0"/>
                        <a:t>444.2 [2-2298]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4711691"/>
                  </a:ext>
                </a:extLst>
              </a:tr>
            </a:tbl>
          </a:graphicData>
        </a:graphic>
      </p:graphicFrame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DA23F022-7D36-8E45-BE5B-4FCFDE676D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0459117"/>
              </p:ext>
            </p:extLst>
          </p:nvPr>
        </p:nvGraphicFramePr>
        <p:xfrm>
          <a:off x="15361920" y="5290993"/>
          <a:ext cx="27066240" cy="5219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6" name="Média en ligne 5" descr="Média en ligne 5.m4a">
            <a:hlinkClick r:id="" action="ppaction://media"/>
            <a:extLst>
              <a:ext uri="{FF2B5EF4-FFF2-40B4-BE49-F238E27FC236}">
                <a16:creationId xmlns:a16="http://schemas.microsoft.com/office/drawing/2014/main" id="{F094E427-2B90-F942-8E44-85076DB443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924017" y="97349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25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97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Personnalisé 2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38D89"/>
      </a:accent1>
      <a:accent2>
        <a:srgbClr val="A83F32"/>
      </a:accent2>
      <a:accent3>
        <a:srgbClr val="8A6235"/>
      </a:accent3>
      <a:accent4>
        <a:srgbClr val="7E5FAD"/>
      </a:accent4>
      <a:accent5>
        <a:srgbClr val="4B97A6"/>
      </a:accent5>
      <a:accent6>
        <a:srgbClr val="FF930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5412</TotalTime>
  <Words>1335</Words>
  <Application>Microsoft Macintosh PowerPoint</Application>
  <PresentationFormat>Personnalisé</PresentationFormat>
  <Paragraphs>120</Paragraphs>
  <Slides>1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Office Theme</vt:lpstr>
      <vt:lpstr>Présentation PowerPoint</vt:lpstr>
    </vt:vector>
  </TitlesOfParts>
  <Company>Genigraphics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Genigraphics Research Poster Template 36x48</dc:title>
  <dc:creator>Jay Larson</dc:creator>
  <dc:description>Quality poster printing
www.genigraphics.com
1-800-790-4001</dc:description>
  <cp:lastModifiedBy>Kozhaya Marie-Noël</cp:lastModifiedBy>
  <cp:revision>158</cp:revision>
  <cp:lastPrinted>2017-11-03T00:56:36Z</cp:lastPrinted>
  <dcterms:created xsi:type="dcterms:W3CDTF">2013-02-10T21:14:48Z</dcterms:created>
  <dcterms:modified xsi:type="dcterms:W3CDTF">2020-06-23T02:44:00Z</dcterms:modified>
</cp:coreProperties>
</file>